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59" r:id="rId3"/>
    <p:sldId id="267" r:id="rId4"/>
    <p:sldId id="260" r:id="rId5"/>
    <p:sldId id="268" r:id="rId6"/>
    <p:sldId id="269" r:id="rId7"/>
    <p:sldId id="270" r:id="rId8"/>
    <p:sldId id="261" r:id="rId9"/>
    <p:sldId id="262" r:id="rId10"/>
    <p:sldId id="265" r:id="rId11"/>
    <p:sldId id="263" r:id="rId12"/>
    <p:sldId id="264" r:id="rId13"/>
    <p:sldId id="271" r:id="rId14"/>
    <p:sldId id="266"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78762" autoAdjust="0"/>
  </p:normalViewPr>
  <p:slideViewPr>
    <p:cSldViewPr>
      <p:cViewPr varScale="1">
        <p:scale>
          <a:sx n="78" d="100"/>
          <a:sy n="78" d="100"/>
        </p:scale>
        <p:origin x="-1013"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DD5E98-7961-4920-9C0A-5D1EDB549209}" type="datetimeFigureOut">
              <a:rPr lang="fr-FR" smtClean="0"/>
              <a:pPr/>
              <a:t>29/10/2020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A1903A-3877-40C5-969E-ADC0DDB7B3D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r.wikipedia.org/wiki/Laboratoires_Bel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B0A1903A-3877-40C5-969E-ADC0DDB7B3D3}"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Avant systèmes hydrauliques</a:t>
            </a:r>
            <a:r>
              <a:rPr lang="fr-FR" baseline="0" dirty="0" smtClean="0"/>
              <a:t>, électriques ou mécaniques (câbles, …)</a:t>
            </a:r>
          </a:p>
          <a:p>
            <a:r>
              <a:rPr lang="fr-FR" baseline="0" dirty="0" smtClean="0"/>
              <a:t>Désormais, </a:t>
            </a:r>
            <a:r>
              <a:rPr lang="fr-FR" b="1" baseline="0" dirty="0" smtClean="0"/>
              <a:t>commandes contrôlées par un calculateur </a:t>
            </a:r>
            <a:r>
              <a:rPr lang="fr-FR" baseline="0" dirty="0" smtClean="0"/>
              <a:t>(lien entre organes de pilotage et gouvernes (ailerons, volets, aérofreins, …) en fonction de mesures (vitesse, altitude, vent, …)</a:t>
            </a:r>
          </a:p>
          <a:p>
            <a:r>
              <a:rPr lang="fr-FR" baseline="0" dirty="0" smtClean="0"/>
              <a:t>Permet un atterrissage automatique par temps de brouillard. </a:t>
            </a:r>
          </a:p>
          <a:p>
            <a:r>
              <a:rPr lang="fr-FR" baseline="0" dirty="0" smtClean="0"/>
              <a:t>Besoin de </a:t>
            </a:r>
            <a:r>
              <a:rPr lang="fr-FR" b="1" baseline="0" dirty="0" smtClean="0"/>
              <a:t>programme fonctionnant en temps réel </a:t>
            </a:r>
            <a:r>
              <a:rPr lang="fr-FR" baseline="0" dirty="0" smtClean="0"/>
              <a:t>et d’une très grande fiabilité.</a:t>
            </a:r>
            <a:endParaRPr lang="fr-FR" dirty="0"/>
          </a:p>
        </p:txBody>
      </p:sp>
      <p:sp>
        <p:nvSpPr>
          <p:cNvPr id="4" name="Espace réservé du numéro de diapositive 3"/>
          <p:cNvSpPr>
            <a:spLocks noGrp="1"/>
          </p:cNvSpPr>
          <p:nvPr>
            <p:ph type="sldNum" sz="quarter" idx="10"/>
          </p:nvPr>
        </p:nvSpPr>
        <p:spPr/>
        <p:txBody>
          <a:bodyPr/>
          <a:lstStyle/>
          <a:p>
            <a:fld id="{B0A1903A-3877-40C5-969E-ADC0DDB7B3D3}"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Ligne 14 à Paris : métro </a:t>
            </a:r>
            <a:r>
              <a:rPr lang="fr-FR" dirty="0" err="1" smtClean="0"/>
              <a:t>Meteor</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Pas de conducteur, entièrement piloté par</a:t>
            </a:r>
            <a:r>
              <a:rPr lang="fr-FR" baseline="0" dirty="0" smtClean="0"/>
              <a:t> ordinateur</a:t>
            </a:r>
            <a:r>
              <a:rPr lang="fr-FR" baseline="0" dirty="0" smtClean="0"/>
              <a:t>. </a:t>
            </a:r>
            <a:r>
              <a:rPr lang="fr-FR" sz="1200" kern="1200" dirty="0" smtClean="0">
                <a:solidFill>
                  <a:schemeClr val="tx1"/>
                </a:solidFill>
                <a:latin typeface="+mn-lt"/>
                <a:ea typeface="+mn-ea"/>
                <a:cs typeface="+mn-cs"/>
              </a:rPr>
              <a:t>Le logiciel n'a connu aucun bug depuis sa mise en route.</a:t>
            </a:r>
            <a:endParaRPr lang="fr-FR" baseline="0" dirty="0" smtClean="0"/>
          </a:p>
          <a:p>
            <a:r>
              <a:rPr lang="fr-FR" baseline="0" dirty="0" smtClean="0"/>
              <a:t>Le premier au monde fut le VAL, métro de Lille en 1983.</a:t>
            </a:r>
            <a:endParaRPr lang="fr-FR" dirty="0"/>
          </a:p>
        </p:txBody>
      </p:sp>
      <p:sp>
        <p:nvSpPr>
          <p:cNvPr id="4" name="Espace réservé du numéro de diapositive 3"/>
          <p:cNvSpPr>
            <a:spLocks noGrp="1"/>
          </p:cNvSpPr>
          <p:nvPr>
            <p:ph type="sldNum" sz="quarter" idx="10"/>
          </p:nvPr>
        </p:nvSpPr>
        <p:spPr/>
        <p:txBody>
          <a:bodyPr/>
          <a:lstStyle/>
          <a:p>
            <a:fld id="{B0A1903A-3877-40C5-969E-ADC0DDB7B3D3}"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Dès 1992, IBM a commercialisé le premier </a:t>
            </a:r>
            <a:r>
              <a:rPr lang="fr-FR" dirty="0" err="1" smtClean="0"/>
              <a:t>smartphone</a:t>
            </a:r>
            <a:r>
              <a:rPr lang="fr-FR" dirty="0" smtClean="0"/>
              <a:t> (IBM Simon) : mobile tactile (ne reconnaissant la</a:t>
            </a:r>
            <a:r>
              <a:rPr lang="fr-FR" baseline="0" dirty="0" smtClean="0"/>
              <a:t> présence que d’un seul doigt) :</a:t>
            </a:r>
          </a:p>
          <a:p>
            <a:r>
              <a:rPr lang="fr-FR" baseline="0" dirty="0" smtClean="0"/>
              <a:t>Il combinait déjà plusieurs services :</a:t>
            </a:r>
          </a:p>
          <a:p>
            <a:r>
              <a:rPr lang="fr-FR" baseline="0" dirty="0" smtClean="0"/>
              <a:t>Service de messagerie,</a:t>
            </a:r>
          </a:p>
          <a:p>
            <a:r>
              <a:rPr lang="fr-FR" baseline="0" dirty="0" smtClean="0"/>
              <a:t>De fax,</a:t>
            </a:r>
          </a:p>
          <a:p>
            <a:r>
              <a:rPr lang="fr-FR" baseline="0" dirty="0" smtClean="0"/>
              <a:t>Assistant personnel,</a:t>
            </a:r>
          </a:p>
          <a:p>
            <a:r>
              <a:rPr lang="fr-FR" baseline="0" dirty="0" smtClean="0"/>
              <a:t>Traitement de texte.</a:t>
            </a:r>
          </a:p>
          <a:p>
            <a:endParaRPr lang="fr-FR" dirty="0"/>
          </a:p>
        </p:txBody>
      </p:sp>
      <p:sp>
        <p:nvSpPr>
          <p:cNvPr id="4" name="Espace réservé du numéro de diapositive 3"/>
          <p:cNvSpPr>
            <a:spLocks noGrp="1"/>
          </p:cNvSpPr>
          <p:nvPr>
            <p:ph type="sldNum" sz="quarter" idx="10"/>
          </p:nvPr>
        </p:nvSpPr>
        <p:spPr/>
        <p:txBody>
          <a:bodyPr/>
          <a:lstStyle/>
          <a:p>
            <a:fld id="{B0A1903A-3877-40C5-969E-ADC0DDB7B3D3}"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le premier </a:t>
            </a:r>
            <a:r>
              <a:rPr lang="fr-FR" sz="1200" kern="1200" dirty="0" err="1" smtClean="0">
                <a:solidFill>
                  <a:schemeClr val="tx1"/>
                </a:solidFill>
                <a:latin typeface="+mn-lt"/>
                <a:ea typeface="+mn-ea"/>
                <a:cs typeface="+mn-cs"/>
              </a:rPr>
              <a:t>Iphone</a:t>
            </a:r>
            <a:r>
              <a:rPr lang="fr-FR" sz="1200" kern="1200" dirty="0" smtClean="0">
                <a:solidFill>
                  <a:schemeClr val="tx1"/>
                </a:solidFill>
                <a:latin typeface="+mn-lt"/>
                <a:ea typeface="+mn-ea"/>
                <a:cs typeface="+mn-cs"/>
              </a:rPr>
              <a:t> lancé par Apple est un succès commercial doté :</a:t>
            </a:r>
          </a:p>
          <a:p>
            <a:r>
              <a:rPr lang="fr-FR" sz="1200" kern="1200" dirty="0" smtClean="0">
                <a:solidFill>
                  <a:schemeClr val="tx1"/>
                </a:solidFill>
                <a:latin typeface="+mn-lt"/>
                <a:ea typeface="+mn-ea"/>
                <a:cs typeface="+mn-cs"/>
              </a:rPr>
              <a:t>d'un écran </a:t>
            </a:r>
            <a:r>
              <a:rPr lang="fr-FR" sz="1200" kern="1200" dirty="0" err="1" smtClean="0">
                <a:solidFill>
                  <a:schemeClr val="tx1"/>
                </a:solidFill>
                <a:latin typeface="+mn-lt"/>
                <a:ea typeface="+mn-ea"/>
                <a:cs typeface="+mn-cs"/>
              </a:rPr>
              <a:t>captile</a:t>
            </a:r>
            <a:r>
              <a:rPr lang="fr-FR" sz="1200" kern="1200" dirty="0" smtClean="0">
                <a:solidFill>
                  <a:schemeClr val="tx1"/>
                </a:solidFill>
                <a:latin typeface="+mn-lt"/>
                <a:ea typeface="+mn-ea"/>
                <a:cs typeface="+mn-cs"/>
              </a:rPr>
              <a:t> multipoint, </a:t>
            </a:r>
          </a:p>
          <a:p>
            <a:r>
              <a:rPr lang="fr-FR" sz="1200" kern="1200" dirty="0" smtClean="0">
                <a:solidFill>
                  <a:schemeClr val="tx1"/>
                </a:solidFill>
                <a:latin typeface="+mn-lt"/>
                <a:ea typeface="+mn-ea"/>
                <a:cs typeface="+mn-cs"/>
              </a:rPr>
              <a:t>d'un appareil photo numérique, </a:t>
            </a:r>
          </a:p>
          <a:p>
            <a:r>
              <a:rPr lang="fr-FR" sz="1200" kern="1200" dirty="0" smtClean="0">
                <a:solidFill>
                  <a:schemeClr val="tx1"/>
                </a:solidFill>
                <a:latin typeface="+mn-lt"/>
                <a:ea typeface="+mn-ea"/>
                <a:cs typeface="+mn-cs"/>
              </a:rPr>
              <a:t>de multiples connectiques (3G, Bluetooth, wifi), …</a:t>
            </a:r>
          </a:p>
          <a:p>
            <a:r>
              <a:rPr lang="fr-FR" sz="1200" kern="1200" dirty="0" smtClean="0">
                <a:solidFill>
                  <a:schemeClr val="tx1"/>
                </a:solidFill>
                <a:latin typeface="+mn-lt"/>
                <a:ea typeface="+mn-ea"/>
                <a:cs typeface="+mn-cs"/>
              </a:rPr>
              <a:t>il met entre les mains du grand public un objet connecté multifonction doté d'un processeur très puissant.</a:t>
            </a:r>
            <a:endParaRPr lang="fr-FR" dirty="0"/>
          </a:p>
        </p:txBody>
      </p:sp>
      <p:sp>
        <p:nvSpPr>
          <p:cNvPr id="4" name="Espace réservé du numéro de diapositive 3"/>
          <p:cNvSpPr>
            <a:spLocks noGrp="1"/>
          </p:cNvSpPr>
          <p:nvPr>
            <p:ph type="sldNum" sz="quarter" idx="10"/>
          </p:nvPr>
        </p:nvSpPr>
        <p:spPr/>
        <p:txBody>
          <a:bodyPr/>
          <a:lstStyle/>
          <a:p>
            <a:fld id="{B0A1903A-3877-40C5-969E-ADC0DDB7B3D3}"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2010 : voitures de</a:t>
            </a:r>
            <a:r>
              <a:rPr lang="fr-FR" baseline="0" dirty="0" smtClean="0"/>
              <a:t> série (</a:t>
            </a:r>
            <a:r>
              <a:rPr lang="fr-FR" baseline="0" dirty="0" err="1" smtClean="0"/>
              <a:t>toyota</a:t>
            </a:r>
            <a:r>
              <a:rPr lang="fr-FR" baseline="0" dirty="0" smtClean="0"/>
              <a:t> Prius et </a:t>
            </a:r>
            <a:r>
              <a:rPr lang="fr-FR" baseline="0" dirty="0" err="1" smtClean="0"/>
              <a:t>audi</a:t>
            </a:r>
            <a:r>
              <a:rPr lang="fr-FR" baseline="0" dirty="0" smtClean="0"/>
              <a:t> TT) </a:t>
            </a:r>
            <a:r>
              <a:rPr lang="fr-FR" baseline="0" dirty="0" err="1" smtClean="0"/>
              <a:t>modifées</a:t>
            </a:r>
            <a:r>
              <a:rPr lang="fr-FR" baseline="0" dirty="0" smtClean="0"/>
              <a:t> pour devenir autonomes. (Google)</a:t>
            </a:r>
          </a:p>
          <a:p>
            <a:r>
              <a:rPr lang="fr-FR" baseline="0" dirty="0" smtClean="0"/>
              <a:t>En 2014 : lancement de la voiture électrique de Google, sans volant, ni commande s d’accélération ou de freinage.</a:t>
            </a:r>
          </a:p>
          <a:p>
            <a:r>
              <a:rPr lang="fr-FR" baseline="0" dirty="0" smtClean="0"/>
              <a:t>Le système de pilotage automatique utilise un lidar, une caméra 360°, des radars, un récepteur GPS et des capteurs sur les roues motrices</a:t>
            </a:r>
          </a:p>
          <a:p>
            <a:r>
              <a:rPr lang="fr-FR" dirty="0" smtClean="0"/>
              <a:t>2011 </a:t>
            </a:r>
            <a:r>
              <a:rPr lang="fr-FR" dirty="0" smtClean="0"/>
              <a:t>: </a:t>
            </a:r>
            <a:r>
              <a:rPr lang="fr-FR" dirty="0" smtClean="0"/>
              <a:t>D’anciens </a:t>
            </a:r>
            <a:r>
              <a:rPr lang="fr-FR" dirty="0" smtClean="0"/>
              <a:t>ingénieurs d’Apple décident de créer une start-up née de l’idée que les thermostats ne répondaient pas aux besoins des consommateurs. Leur premier produit, le </a:t>
            </a:r>
            <a:r>
              <a:rPr lang="fr-FR" dirty="0" err="1" smtClean="0"/>
              <a:t>Nest</a:t>
            </a:r>
            <a:r>
              <a:rPr lang="fr-FR" dirty="0" smtClean="0"/>
              <a:t> Learning, est un thermostat qui permet d’apprendre les habitudes des utilisateurs et de s’en servir pour optimiser les réglages du chauffage. C’est le premier thermostat de l’</a:t>
            </a:r>
            <a:r>
              <a:rPr lang="fr-FR" dirty="0" err="1" smtClean="0"/>
              <a:t>IdO</a:t>
            </a:r>
            <a:r>
              <a:rPr lang="fr-FR" dirty="0" smtClean="0"/>
              <a:t> alimenté par le </a:t>
            </a:r>
            <a:r>
              <a:rPr lang="fr-FR" i="1" dirty="0" smtClean="0"/>
              <a:t>machine </a:t>
            </a:r>
            <a:r>
              <a:rPr lang="fr-FR" i="1" dirty="0" err="1" smtClean="0"/>
              <a:t>learning</a:t>
            </a:r>
            <a:r>
              <a:rPr lang="fr-FR" dirty="0" smtClean="0"/>
              <a:t>.</a:t>
            </a:r>
          </a:p>
          <a:p>
            <a:r>
              <a:rPr lang="fr-FR" dirty="0" smtClean="0"/>
              <a:t>2016 : Le </a:t>
            </a:r>
            <a:r>
              <a:rPr lang="fr-FR" b="1" dirty="0" smtClean="0"/>
              <a:t>virus Mirai </a:t>
            </a:r>
            <a:r>
              <a:rPr lang="fr-FR" dirty="0" smtClean="0"/>
              <a:t>est très simple. Les fabricants ont la </a:t>
            </a:r>
            <a:r>
              <a:rPr lang="fr-FR" dirty="0" err="1" smtClean="0"/>
              <a:t>facheuse</a:t>
            </a:r>
            <a:r>
              <a:rPr lang="fr-FR" dirty="0" smtClean="0"/>
              <a:t> tendance à définir des mots de passe par défaut pour leurs appareils, et parfois les utilisateurs oublient de les modifier. Mirai </a:t>
            </a:r>
            <a:r>
              <a:rPr lang="fr-FR" b="1" dirty="0" smtClean="0"/>
              <a:t>collecte les informations </a:t>
            </a:r>
            <a:r>
              <a:rPr lang="fr-FR" dirty="0" smtClean="0"/>
              <a:t>d’identification par défaut </a:t>
            </a:r>
            <a:r>
              <a:rPr lang="fr-FR" b="1" dirty="0" smtClean="0"/>
              <a:t>et pirate les appareils </a:t>
            </a:r>
            <a:r>
              <a:rPr lang="fr-FR" dirty="0" smtClean="0"/>
              <a:t>dont le mot de passe n’a pas été modifié. Ensuite, il utilise les périphériques pour exécuter des attaques </a:t>
            </a:r>
            <a:r>
              <a:rPr lang="fr-FR" dirty="0" err="1" smtClean="0"/>
              <a:t>DDoS</a:t>
            </a:r>
            <a:r>
              <a:rPr lang="fr-FR" dirty="0" smtClean="0"/>
              <a:t> sur des sites web populaires</a:t>
            </a:r>
          </a:p>
          <a:p>
            <a:endParaRPr lang="fr-FR" dirty="0"/>
          </a:p>
        </p:txBody>
      </p:sp>
      <p:sp>
        <p:nvSpPr>
          <p:cNvPr id="4" name="Espace réservé du numéro de diapositive 3"/>
          <p:cNvSpPr>
            <a:spLocks noGrp="1"/>
          </p:cNvSpPr>
          <p:nvPr>
            <p:ph type="sldNum" sz="quarter" idx="10"/>
          </p:nvPr>
        </p:nvSpPr>
        <p:spPr/>
        <p:txBody>
          <a:bodyPr/>
          <a:lstStyle/>
          <a:p>
            <a:fld id="{B0A1903A-3877-40C5-969E-ADC0DDB7B3D3}" type="slidenum">
              <a:rPr lang="fr-FR" smtClean="0"/>
              <a:pPr/>
              <a:t>14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smtClean="0">
                <a:solidFill>
                  <a:schemeClr val="tx1"/>
                </a:solidFill>
                <a:latin typeface="+mn-lt"/>
                <a:ea typeface="+mn-ea"/>
                <a:cs typeface="+mn-cs"/>
              </a:rPr>
              <a:t>L’histoire de notre monde connecté commence avec l’apparition d’un composant fondamental de notre technologie, </a:t>
            </a:r>
            <a:r>
              <a:rPr lang="fr-FR" sz="1200" b="1" u="sng" kern="1200" dirty="0" smtClean="0">
                <a:solidFill>
                  <a:schemeClr val="tx1"/>
                </a:solidFill>
                <a:latin typeface="+mn-lt"/>
                <a:ea typeface="+mn-ea"/>
                <a:cs typeface="+mn-cs"/>
              </a:rPr>
              <a:t>le transistor</a:t>
            </a:r>
            <a:r>
              <a:rPr lang="fr-FR" sz="1200" b="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 transistor, composant fondamentale des circuits électroniques et logiques, est inventé en </a:t>
            </a:r>
            <a:r>
              <a:rPr lang="fr-FR" sz="1200" b="1" u="sng" kern="1200" dirty="0" smtClean="0">
                <a:solidFill>
                  <a:schemeClr val="tx1"/>
                </a:solidFill>
                <a:latin typeface="+mn-lt"/>
                <a:ea typeface="+mn-ea"/>
                <a:cs typeface="+mn-cs"/>
              </a:rPr>
              <a:t>1947</a:t>
            </a:r>
            <a:r>
              <a:rPr lang="fr-FR" sz="1200" kern="1200" dirty="0" smtClean="0">
                <a:solidFill>
                  <a:schemeClr val="tx1"/>
                </a:solidFill>
                <a:latin typeface="+mn-lt"/>
                <a:ea typeface="+mn-ea"/>
                <a:cs typeface="+mn-cs"/>
              </a:rPr>
              <a:t> par John Bardeen, William </a:t>
            </a:r>
            <a:r>
              <a:rPr lang="fr-FR" sz="1200" kern="1200" dirty="0" err="1" smtClean="0">
                <a:solidFill>
                  <a:schemeClr val="tx1"/>
                </a:solidFill>
                <a:latin typeface="+mn-lt"/>
                <a:ea typeface="+mn-ea"/>
                <a:cs typeface="+mn-cs"/>
              </a:rPr>
              <a:t>Shockley</a:t>
            </a:r>
            <a:r>
              <a:rPr lang="fr-FR" sz="1200" kern="1200" dirty="0" smtClean="0">
                <a:solidFill>
                  <a:schemeClr val="tx1"/>
                </a:solidFill>
                <a:latin typeface="+mn-lt"/>
                <a:ea typeface="+mn-ea"/>
                <a:cs typeface="+mn-cs"/>
              </a:rPr>
              <a:t> et Walter Brattain, chercheurs des </a:t>
            </a:r>
            <a:r>
              <a:rPr lang="fr-FR" sz="1200" u="none" strike="noStrike" kern="1200" dirty="0" smtClean="0">
                <a:solidFill>
                  <a:schemeClr val="tx1"/>
                </a:solidFill>
                <a:latin typeface="+mn-lt"/>
                <a:ea typeface="+mn-ea"/>
                <a:cs typeface="+mn-cs"/>
                <a:hlinkClick r:id="rId3" tooltip="Laboratoires Bell"/>
              </a:rPr>
              <a:t>Laboratoires Bell. </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On retrouve ces transistors dans les microcontrôleurs et microprocesseur dans le traitement des données et de l’information. </a:t>
            </a:r>
          </a:p>
          <a:p>
            <a:endParaRPr lang="fr-FR" sz="1200" kern="1200" dirty="0" smtClean="0">
              <a:solidFill>
                <a:schemeClr val="tx1"/>
              </a:solidFill>
              <a:latin typeface="+mn-lt"/>
              <a:ea typeface="+mn-ea"/>
              <a:cs typeface="+mn-cs"/>
            </a:endParaRPr>
          </a:p>
          <a:p>
            <a:r>
              <a:rPr lang="fr-FR" baseline="0" dirty="0" smtClean="0"/>
              <a:t>taille de quelques centimètres en 1947.</a:t>
            </a:r>
          </a:p>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0A1903A-3877-40C5-969E-ADC0DDB7B3D3}"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La loi de Moore est une loi empirique formulée par Gordon Moore, président d'Intel, en 1971. </a:t>
            </a:r>
          </a:p>
          <a:p>
            <a:r>
              <a:rPr lang="fr-FR" sz="1200" kern="1200" dirty="0" smtClean="0">
                <a:solidFill>
                  <a:schemeClr val="tx1"/>
                </a:solidFill>
                <a:latin typeface="+mn-lt"/>
                <a:ea typeface="+mn-ea"/>
                <a:cs typeface="+mn-cs"/>
              </a:rPr>
              <a:t>Elle stipule que le </a:t>
            </a:r>
            <a:r>
              <a:rPr lang="fr-FR" sz="1200" b="1" kern="1200" dirty="0" smtClean="0">
                <a:solidFill>
                  <a:schemeClr val="tx1"/>
                </a:solidFill>
                <a:latin typeface="+mn-lt"/>
                <a:ea typeface="+mn-ea"/>
                <a:cs typeface="+mn-cs"/>
              </a:rPr>
              <a:t>nombre de transistors intégrés dans les processeurs</a:t>
            </a:r>
            <a:r>
              <a:rPr lang="fr-FR" sz="1200" kern="1200" dirty="0" smtClean="0">
                <a:solidFill>
                  <a:schemeClr val="tx1"/>
                </a:solidFill>
                <a:latin typeface="+mn-lt"/>
                <a:ea typeface="+mn-ea"/>
                <a:cs typeface="+mn-cs"/>
              </a:rPr>
              <a:t> d'entrée de gamme </a:t>
            </a:r>
            <a:r>
              <a:rPr lang="fr-FR" sz="1200" b="1" kern="1200" dirty="0" smtClean="0">
                <a:solidFill>
                  <a:schemeClr val="tx1"/>
                </a:solidFill>
                <a:latin typeface="+mn-lt"/>
                <a:ea typeface="+mn-ea"/>
                <a:cs typeface="+mn-cs"/>
              </a:rPr>
              <a:t>double environ tous les deux ans</a:t>
            </a:r>
            <a:r>
              <a:rPr lang="fr-FR" sz="1200" kern="1200" dirty="0" smtClean="0">
                <a:solidFill>
                  <a:schemeClr val="tx1"/>
                </a:solidFill>
                <a:latin typeface="+mn-lt"/>
                <a:ea typeface="+mn-ea"/>
                <a:cs typeface="+mn-cs"/>
              </a:rPr>
              <a:t>. Elle a été globalement vérifiée jusqu'en 2010.</a:t>
            </a:r>
          </a:p>
          <a:p>
            <a:r>
              <a:rPr lang="fr-FR" sz="1200" kern="1200" dirty="0" smtClean="0">
                <a:solidFill>
                  <a:schemeClr val="tx1"/>
                </a:solidFill>
                <a:latin typeface="+mn-lt"/>
                <a:ea typeface="+mn-ea"/>
                <a:cs typeface="+mn-cs"/>
              </a:rPr>
              <a:t>Permis par </a:t>
            </a:r>
            <a:r>
              <a:rPr lang="fr-FR" sz="1200" b="1" kern="1200" dirty="0" smtClean="0">
                <a:solidFill>
                  <a:schemeClr val="tx1"/>
                </a:solidFill>
                <a:latin typeface="+mn-lt"/>
                <a:ea typeface="+mn-ea"/>
                <a:cs typeface="+mn-cs"/>
              </a:rPr>
              <a:t>miniaturisation </a:t>
            </a:r>
            <a:r>
              <a:rPr lang="fr-FR" sz="1200" b="0" kern="1200" dirty="0" smtClean="0">
                <a:solidFill>
                  <a:schemeClr val="tx1"/>
                </a:solidFill>
                <a:latin typeface="+mn-lt"/>
                <a:ea typeface="+mn-ea"/>
                <a:cs typeface="+mn-cs"/>
              </a:rPr>
              <a:t>: passer de quelques centimètres en 1947 à environ d</a:t>
            </a:r>
            <a:r>
              <a:rPr lang="fr-FR" baseline="0" dirty="0" smtClean="0"/>
              <a:t>ésormais </a:t>
            </a:r>
            <a:r>
              <a:rPr lang="fr-FR" baseline="0" dirty="0" smtClean="0"/>
              <a:t>d’environ de 10nm</a:t>
            </a:r>
          </a:p>
          <a:p>
            <a:r>
              <a:rPr lang="fr-FR" baseline="0" dirty="0" smtClean="0"/>
              <a:t>Record de taille : 1 nm.</a:t>
            </a:r>
            <a:endParaRPr lang="fr-FR" dirty="0"/>
          </a:p>
        </p:txBody>
      </p:sp>
      <p:sp>
        <p:nvSpPr>
          <p:cNvPr id="4" name="Espace réservé du numéro de diapositive 3"/>
          <p:cNvSpPr>
            <a:spLocks noGrp="1"/>
          </p:cNvSpPr>
          <p:nvPr>
            <p:ph type="sldNum" sz="quarter" idx="10"/>
          </p:nvPr>
        </p:nvSpPr>
        <p:spPr/>
        <p:txBody>
          <a:bodyPr/>
          <a:lstStyle/>
          <a:p>
            <a:fld id="{B0A1903A-3877-40C5-969E-ADC0DDB7B3D3}"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L'</a:t>
            </a:r>
            <a:r>
              <a:rPr lang="fr-FR" sz="1200" b="1" kern="1200" dirty="0" smtClean="0">
                <a:solidFill>
                  <a:schemeClr val="tx1"/>
                </a:solidFill>
                <a:latin typeface="+mn-lt"/>
                <a:ea typeface="+mn-ea"/>
                <a:cs typeface="+mn-cs"/>
              </a:rPr>
              <a:t>Apollo Guidance Computer</a:t>
            </a:r>
            <a:r>
              <a:rPr lang="fr-FR" sz="1200" kern="1200" dirty="0" smtClean="0">
                <a:solidFill>
                  <a:schemeClr val="tx1"/>
                </a:solidFill>
                <a:latin typeface="+mn-lt"/>
                <a:ea typeface="+mn-ea"/>
                <a:cs typeface="+mn-cs"/>
              </a:rPr>
              <a:t> (AGC) est l'ordinateur embarqué de navigation et de pilotage installé dans les vaisseaux spatiaux des missions Apollo.</a:t>
            </a:r>
          </a:p>
          <a:p>
            <a:r>
              <a:rPr lang="fr-FR" sz="1200" kern="1200" dirty="0" smtClean="0">
                <a:solidFill>
                  <a:schemeClr val="tx1"/>
                </a:solidFill>
                <a:latin typeface="+mn-lt"/>
                <a:ea typeface="+mn-ea"/>
                <a:cs typeface="+mn-cs"/>
              </a:rPr>
              <a:t>Il a</a:t>
            </a:r>
            <a:r>
              <a:rPr lang="fr-FR" sz="1200" kern="1200" baseline="0" dirty="0" smtClean="0">
                <a:solidFill>
                  <a:schemeClr val="tx1"/>
                </a:solidFill>
                <a:latin typeface="+mn-lt"/>
                <a:ea typeface="+mn-ea"/>
                <a:cs typeface="+mn-cs"/>
              </a:rPr>
              <a:t> été conçu et fabriqué par une coopération entre une université américaine, le MIT, et deux sociétés américaines.</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C'est le premier ordinateur à avoir recours </a:t>
            </a:r>
            <a:r>
              <a:rPr lang="fr-FR" sz="1200" b="1" kern="1200" dirty="0" smtClean="0">
                <a:solidFill>
                  <a:schemeClr val="tx1"/>
                </a:solidFill>
                <a:latin typeface="+mn-lt"/>
                <a:ea typeface="+mn-ea"/>
                <a:cs typeface="+mn-cs"/>
              </a:rPr>
              <a:t>aux circuits intégrés (CI) à transistor</a:t>
            </a:r>
            <a:r>
              <a:rPr lang="fr-FR" sz="1200" kern="1200" dirty="0" smtClean="0">
                <a:solidFill>
                  <a:schemeClr val="tx1"/>
                </a:solidFill>
                <a:latin typeface="+mn-lt"/>
                <a:ea typeface="+mn-ea"/>
                <a:cs typeface="+mn-cs"/>
              </a:rPr>
              <a:t>.</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0A1903A-3877-40C5-969E-ADC0DDB7B3D3}"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y</a:t>
            </a:r>
            <a:r>
              <a:rPr lang="fr-FR" baseline="0" dirty="0" smtClean="0"/>
              <a:t> découvre déjà quelques éléments </a:t>
            </a:r>
            <a:r>
              <a:rPr lang="fr-FR" dirty="0" smtClean="0"/>
              <a:t>essentiels </a:t>
            </a:r>
            <a:r>
              <a:rPr lang="fr-FR" dirty="0" smtClean="0"/>
              <a:t>d’une </a:t>
            </a:r>
            <a:r>
              <a:rPr lang="fr-FR" dirty="0" smtClean="0"/>
              <a:t>Interface Homme Machine :</a:t>
            </a:r>
          </a:p>
          <a:p>
            <a:r>
              <a:rPr lang="fr-FR" dirty="0" smtClean="0"/>
              <a:t>Un écran qui fournit des informations de vol en direct (de la Machine vers l’Homme)</a:t>
            </a:r>
          </a:p>
          <a:p>
            <a:r>
              <a:rPr lang="fr-FR" dirty="0" smtClean="0"/>
              <a:t>Un clavier qui permet de contrôler des fonctions de navigation</a:t>
            </a:r>
            <a:r>
              <a:rPr lang="fr-FR" baseline="0" dirty="0" smtClean="0"/>
              <a:t> (de l’Homme vers la Machine)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0A1903A-3877-40C5-969E-ADC0DDB7B3D3}"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En 1968, Douglas </a:t>
            </a:r>
            <a:r>
              <a:rPr lang="fr-FR" sz="1200" kern="1200" dirty="0" err="1" smtClean="0">
                <a:solidFill>
                  <a:schemeClr val="tx1"/>
                </a:solidFill>
                <a:latin typeface="+mn-lt"/>
                <a:ea typeface="+mn-ea"/>
                <a:cs typeface="+mn-cs"/>
              </a:rPr>
              <a:t>Engelbart</a:t>
            </a:r>
            <a:r>
              <a:rPr lang="fr-FR" sz="1200" kern="1200" dirty="0" smtClean="0">
                <a:solidFill>
                  <a:schemeClr val="tx1"/>
                </a:solidFill>
                <a:latin typeface="+mn-lt"/>
                <a:ea typeface="+mn-ea"/>
                <a:cs typeface="+mn-cs"/>
              </a:rPr>
              <a:t>, présente </a:t>
            </a:r>
            <a:r>
              <a:rPr lang="fr-FR" sz="1200" b="1" i="1" kern="1200" dirty="0" smtClean="0">
                <a:solidFill>
                  <a:schemeClr val="tx1"/>
                </a:solidFill>
                <a:latin typeface="+mn-lt"/>
                <a:ea typeface="+mn-ea"/>
                <a:cs typeface="+mn-cs"/>
              </a:rPr>
              <a:t>NLS</a:t>
            </a:r>
            <a:r>
              <a:rPr lang="fr-FR" sz="1200" b="1" kern="1200" dirty="0" smtClean="0">
                <a:solidFill>
                  <a:schemeClr val="tx1"/>
                </a:solidFill>
                <a:latin typeface="+mn-lt"/>
                <a:ea typeface="+mn-ea"/>
                <a:cs typeface="+mn-cs"/>
              </a:rPr>
              <a:t>,</a:t>
            </a:r>
            <a:r>
              <a:rPr lang="fr-FR" sz="1200" kern="1200" dirty="0" smtClean="0">
                <a:solidFill>
                  <a:schemeClr val="tx1"/>
                </a:solidFill>
                <a:latin typeface="+mn-lt"/>
                <a:ea typeface="+mn-ea"/>
                <a:cs typeface="+mn-cs"/>
              </a:rPr>
              <a:t> </a:t>
            </a:r>
            <a:r>
              <a:rPr lang="fr-FR" sz="1200" b="1" kern="1200" dirty="0" smtClean="0">
                <a:solidFill>
                  <a:schemeClr val="tx1"/>
                </a:solidFill>
                <a:latin typeface="+mn-lt"/>
                <a:ea typeface="+mn-ea"/>
                <a:cs typeface="+mn-cs"/>
              </a:rPr>
              <a:t>la première Interface Homme Machine</a:t>
            </a:r>
            <a:r>
              <a:rPr lang="fr-FR" sz="1200" kern="1200" dirty="0" smtClean="0">
                <a:solidFill>
                  <a:schemeClr val="tx1"/>
                </a:solidFill>
                <a:latin typeface="+mn-lt"/>
                <a:ea typeface="+mn-ea"/>
                <a:cs typeface="+mn-cs"/>
              </a:rPr>
              <a:t>, permettant </a:t>
            </a:r>
            <a:r>
              <a:rPr lang="fr-FR" sz="1200" b="1" kern="1200" dirty="0" smtClean="0">
                <a:solidFill>
                  <a:schemeClr val="tx1"/>
                </a:solidFill>
                <a:latin typeface="+mn-lt"/>
                <a:ea typeface="+mn-ea"/>
                <a:cs typeface="+mn-cs"/>
              </a:rPr>
              <a:t>l'interactivité entre un programme et l'utilisateur</a:t>
            </a:r>
            <a:r>
              <a:rPr lang="fr-FR" sz="1200" kern="1200" dirty="0" smtClean="0">
                <a:solidFill>
                  <a:schemeClr val="tx1"/>
                </a:solidFill>
                <a:latin typeface="+mn-lt"/>
                <a:ea typeface="+mn-ea"/>
                <a:cs typeface="+mn-cs"/>
              </a:rPr>
              <a:t> grâce à un </a:t>
            </a:r>
            <a:r>
              <a:rPr lang="fr-FR" sz="1200" b="1" kern="1200" dirty="0" smtClean="0">
                <a:solidFill>
                  <a:schemeClr val="tx1"/>
                </a:solidFill>
                <a:latin typeface="+mn-lt"/>
                <a:ea typeface="+mn-ea"/>
                <a:cs typeface="+mn-cs"/>
              </a:rPr>
              <a:t>clavier</a:t>
            </a:r>
            <a:r>
              <a:rPr lang="fr-FR" sz="1200" kern="1200" dirty="0" smtClean="0">
                <a:solidFill>
                  <a:schemeClr val="tx1"/>
                </a:solidFill>
                <a:latin typeface="+mn-lt"/>
                <a:ea typeface="+mn-ea"/>
                <a:cs typeface="+mn-cs"/>
              </a:rPr>
              <a:t> à accord et </a:t>
            </a:r>
            <a:r>
              <a:rPr lang="fr-FR" sz="1200" b="1" kern="1200" dirty="0" smtClean="0">
                <a:solidFill>
                  <a:schemeClr val="tx1"/>
                </a:solidFill>
                <a:latin typeface="+mn-lt"/>
                <a:ea typeface="+mn-ea"/>
                <a:cs typeface="+mn-cs"/>
              </a:rPr>
              <a:t>une souris</a:t>
            </a:r>
            <a:r>
              <a:rPr lang="fr-FR" sz="1200" kern="1200" dirty="0" smtClean="0">
                <a:solidFill>
                  <a:schemeClr val="tx1"/>
                </a:solidFill>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B0A1903A-3877-40C5-969E-ADC0DDB7B3D3}"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i="1" kern="1200" dirty="0" smtClean="0">
                <a:solidFill>
                  <a:schemeClr val="tx1"/>
                </a:solidFill>
                <a:latin typeface="+mn-lt"/>
                <a:ea typeface="+mn-ea"/>
                <a:cs typeface="+mn-cs"/>
              </a:rPr>
              <a:t>NLS</a:t>
            </a:r>
            <a:r>
              <a:rPr lang="fr-FR" sz="1200" kern="1200" dirty="0" smtClean="0">
                <a:solidFill>
                  <a:schemeClr val="tx1"/>
                </a:solidFill>
                <a:latin typeface="+mn-lt"/>
                <a:ea typeface="+mn-ea"/>
                <a:cs typeface="+mn-cs"/>
              </a:rPr>
              <a:t> permet :</a:t>
            </a:r>
          </a:p>
          <a:p>
            <a:r>
              <a:rPr lang="fr-FR" sz="1200" kern="1200" dirty="0" smtClean="0">
                <a:solidFill>
                  <a:schemeClr val="tx1"/>
                </a:solidFill>
                <a:latin typeface="+mn-lt"/>
                <a:ea typeface="+mn-ea"/>
                <a:cs typeface="+mn-cs"/>
              </a:rPr>
              <a:t>d'éditer des documents structurés dans une interface graphique mélangeant texte et graphiques, </a:t>
            </a:r>
          </a:p>
          <a:p>
            <a:r>
              <a:rPr lang="fr-FR" sz="1200" kern="1200" dirty="0" smtClean="0">
                <a:solidFill>
                  <a:schemeClr val="tx1"/>
                </a:solidFill>
                <a:latin typeface="+mn-lt"/>
                <a:ea typeface="+mn-ea"/>
                <a:cs typeface="+mn-cs"/>
              </a:rPr>
              <a:t>de changer de vues, </a:t>
            </a:r>
          </a:p>
          <a:p>
            <a:r>
              <a:rPr lang="fr-FR" sz="1200" kern="1200" dirty="0" smtClean="0">
                <a:solidFill>
                  <a:schemeClr val="tx1"/>
                </a:solidFill>
                <a:latin typeface="+mn-lt"/>
                <a:ea typeface="+mn-ea"/>
                <a:cs typeface="+mn-cs"/>
              </a:rPr>
              <a:t>d'afficher des documents différents dans des zones séparées de l'écran.</a:t>
            </a:r>
          </a:p>
          <a:p>
            <a:endParaRPr lang="fr-FR" dirty="0"/>
          </a:p>
        </p:txBody>
      </p:sp>
      <p:sp>
        <p:nvSpPr>
          <p:cNvPr id="4" name="Espace réservé du numéro de diapositive 3"/>
          <p:cNvSpPr>
            <a:spLocks noGrp="1"/>
          </p:cNvSpPr>
          <p:nvPr>
            <p:ph type="sldNum" sz="quarter" idx="10"/>
          </p:nvPr>
        </p:nvSpPr>
        <p:spPr/>
        <p:txBody>
          <a:bodyPr/>
          <a:lstStyle/>
          <a:p>
            <a:fld id="{B0A1903A-3877-40C5-969E-ADC0DDB7B3D3}"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Un </a:t>
            </a:r>
            <a:r>
              <a:rPr lang="fr-FR" sz="1200" b="1" kern="1200" dirty="0" smtClean="0">
                <a:solidFill>
                  <a:schemeClr val="tx1"/>
                </a:solidFill>
                <a:latin typeface="+mn-lt"/>
                <a:ea typeface="+mn-ea"/>
                <a:cs typeface="+mn-cs"/>
              </a:rPr>
              <a:t>processeur</a:t>
            </a:r>
            <a:r>
              <a:rPr lang="fr-FR" sz="1200" kern="1200" dirty="0" smtClean="0">
                <a:solidFill>
                  <a:schemeClr val="tx1"/>
                </a:solidFill>
                <a:latin typeface="+mn-lt"/>
                <a:ea typeface="+mn-ea"/>
                <a:cs typeface="+mn-cs"/>
              </a:rPr>
              <a:t> est un </a:t>
            </a:r>
            <a:r>
              <a:rPr lang="fr-FR" sz="1200" b="1" kern="1200" dirty="0" smtClean="0">
                <a:solidFill>
                  <a:schemeClr val="tx1"/>
                </a:solidFill>
                <a:latin typeface="+mn-lt"/>
                <a:ea typeface="+mn-ea"/>
                <a:cs typeface="+mn-cs"/>
              </a:rPr>
              <a:t>circuit électronique </a:t>
            </a:r>
            <a:r>
              <a:rPr lang="fr-FR" sz="1200" kern="1200" dirty="0" smtClean="0">
                <a:solidFill>
                  <a:schemeClr val="tx1"/>
                </a:solidFill>
                <a:latin typeface="+mn-lt"/>
                <a:ea typeface="+mn-ea"/>
                <a:cs typeface="+mn-cs"/>
              </a:rPr>
              <a:t>intégrant de nombreux </a:t>
            </a:r>
            <a:r>
              <a:rPr lang="fr-FR" sz="1200" b="1" kern="1200" dirty="0" smtClean="0">
                <a:solidFill>
                  <a:schemeClr val="tx1"/>
                </a:solidFill>
                <a:latin typeface="+mn-lt"/>
                <a:ea typeface="+mn-ea"/>
                <a:cs typeface="+mn-cs"/>
              </a:rPr>
              <a:t>transistors</a:t>
            </a:r>
            <a:r>
              <a:rPr lang="fr-FR" sz="1200" kern="1200" dirty="0" smtClean="0">
                <a:solidFill>
                  <a:schemeClr val="tx1"/>
                </a:solidFill>
                <a:latin typeface="+mn-lt"/>
                <a:ea typeface="+mn-ea"/>
                <a:cs typeface="+mn-cs"/>
              </a:rPr>
              <a:t>, il contient </a:t>
            </a:r>
            <a:r>
              <a:rPr lang="fr-FR" sz="1200" b="1" kern="1200" dirty="0" smtClean="0">
                <a:solidFill>
                  <a:schemeClr val="tx1"/>
                </a:solidFill>
                <a:latin typeface="+mn-lt"/>
                <a:ea typeface="+mn-ea"/>
                <a:cs typeface="+mn-cs"/>
              </a:rPr>
              <a:t>l'unité de traitement et de calcul</a:t>
            </a:r>
            <a:r>
              <a:rPr lang="fr-FR" sz="1200" kern="1200" dirty="0" smtClean="0">
                <a:solidFill>
                  <a:schemeClr val="tx1"/>
                </a:solidFill>
                <a:latin typeface="+mn-lt"/>
                <a:ea typeface="+mn-ea"/>
                <a:cs typeface="+mn-cs"/>
              </a:rPr>
              <a:t> d'un système informatique. </a:t>
            </a:r>
          </a:p>
          <a:p>
            <a:r>
              <a:rPr lang="fr-FR" sz="1200" kern="1200" dirty="0" smtClean="0">
                <a:solidFill>
                  <a:schemeClr val="tx1"/>
                </a:solidFill>
                <a:latin typeface="+mn-lt"/>
                <a:ea typeface="+mn-ea"/>
                <a:cs typeface="+mn-cs"/>
              </a:rPr>
              <a:t>Un processeur miniaturisé s'appelle microprocesseur. </a:t>
            </a:r>
          </a:p>
          <a:p>
            <a:r>
              <a:rPr lang="fr-FR" sz="1200" kern="1200" dirty="0" smtClean="0">
                <a:solidFill>
                  <a:schemeClr val="tx1"/>
                </a:solidFill>
                <a:latin typeface="+mn-lt"/>
                <a:ea typeface="+mn-ea"/>
                <a:cs typeface="+mn-cs"/>
              </a:rPr>
              <a:t>Le premier mis sur le marché est le 4004  produit par Intel, il c</a:t>
            </a:r>
            <a:r>
              <a:rPr lang="fr-FR" dirty="0" smtClean="0"/>
              <a:t>ontient </a:t>
            </a:r>
            <a:r>
              <a:rPr lang="fr-FR" dirty="0" smtClean="0"/>
              <a:t>2300</a:t>
            </a:r>
            <a:r>
              <a:rPr lang="fr-FR" baseline="0" dirty="0" smtClean="0"/>
              <a:t> transistors à une fréquence de 740Hz (actuellement </a:t>
            </a:r>
            <a:r>
              <a:rPr lang="fr-FR" baseline="0" dirty="0" err="1" smtClean="0"/>
              <a:t>processurs</a:t>
            </a:r>
            <a:r>
              <a:rPr lang="fr-FR" baseline="0" dirty="0" smtClean="0"/>
              <a:t> de milliards de transistors et fréquence en </a:t>
            </a:r>
            <a:r>
              <a:rPr lang="fr-FR" baseline="0" dirty="0" err="1" smtClean="0"/>
              <a:t>Ghz</a:t>
            </a:r>
            <a:r>
              <a:rPr lang="fr-FR" baseline="0" dirty="0" smtClean="0"/>
              <a:t>)</a:t>
            </a:r>
          </a:p>
          <a:p>
            <a:r>
              <a:rPr lang="fr-FR" baseline="0" dirty="0" smtClean="0"/>
              <a:t>Réalise des calculs</a:t>
            </a:r>
          </a:p>
          <a:p>
            <a:r>
              <a:rPr lang="fr-FR" baseline="0" dirty="0" smtClean="0"/>
              <a:t>Utilisé dans calculatrice, flippers, …</a:t>
            </a:r>
          </a:p>
          <a:p>
            <a:endParaRPr lang="fr-FR" dirty="0"/>
          </a:p>
        </p:txBody>
      </p:sp>
      <p:sp>
        <p:nvSpPr>
          <p:cNvPr id="4" name="Espace réservé du numéro de diapositive 3"/>
          <p:cNvSpPr>
            <a:spLocks noGrp="1"/>
          </p:cNvSpPr>
          <p:nvPr>
            <p:ph type="sldNum" sz="quarter" idx="10"/>
          </p:nvPr>
        </p:nvSpPr>
        <p:spPr/>
        <p:txBody>
          <a:bodyPr/>
          <a:lstStyle/>
          <a:p>
            <a:fld id="{B0A1903A-3877-40C5-969E-ADC0DDB7B3D3}"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Objet</a:t>
            </a:r>
            <a:r>
              <a:rPr lang="fr-FR" b="1" baseline="0" dirty="0" smtClean="0"/>
              <a:t> connecté : </a:t>
            </a:r>
            <a:r>
              <a:rPr lang="fr-FR" dirty="0" smtClean="0"/>
              <a:t>Tout </a:t>
            </a:r>
            <a:r>
              <a:rPr lang="fr-FR" dirty="0" smtClean="0"/>
              <a:t>objet naturel ou fabriqué par l’être humain auquel peuvent être </a:t>
            </a:r>
            <a:r>
              <a:rPr lang="fr-FR" dirty="0" smtClean="0"/>
              <a:t>attribué </a:t>
            </a:r>
            <a:r>
              <a:rPr lang="fr-FR" b="1" dirty="0" smtClean="0"/>
              <a:t>une adresse IP </a:t>
            </a:r>
            <a:r>
              <a:rPr lang="fr-FR" dirty="0" smtClean="0"/>
              <a:t>et la capacité de</a:t>
            </a:r>
            <a:r>
              <a:rPr lang="fr-FR" b="1" dirty="0" smtClean="0"/>
              <a:t> transférer des données sur un réseau</a:t>
            </a:r>
            <a:r>
              <a:rPr lang="fr-FR"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Quatre étudiants du département de l’école d’informatique </a:t>
            </a:r>
            <a:r>
              <a:rPr lang="fr-FR" b="1" dirty="0" smtClean="0"/>
              <a:t>de l’Université Carnegie Mellon de Pittsburgh </a:t>
            </a:r>
            <a:r>
              <a:rPr lang="fr-FR" dirty="0" smtClean="0"/>
              <a:t> installent des </a:t>
            </a:r>
            <a:r>
              <a:rPr lang="fr-FR" b="1" dirty="0" smtClean="0"/>
              <a:t>capteurs </a:t>
            </a:r>
            <a:r>
              <a:rPr lang="fr-FR" dirty="0" smtClean="0"/>
              <a:t>dans un distributeur de boissons et le </a:t>
            </a:r>
            <a:r>
              <a:rPr lang="fr-FR" b="1" dirty="0" err="1" smtClean="0"/>
              <a:t>relint</a:t>
            </a:r>
            <a:r>
              <a:rPr lang="fr-FR" b="1" dirty="0" smtClean="0"/>
              <a:t> à ARPANET </a:t>
            </a:r>
            <a:r>
              <a:rPr lang="fr-FR" dirty="0" smtClean="0"/>
              <a:t>. Les capteurs </a:t>
            </a:r>
            <a:r>
              <a:rPr lang="fr-FR" b="1" dirty="0" smtClean="0"/>
              <a:t>comptent</a:t>
            </a:r>
            <a:r>
              <a:rPr lang="fr-FR" dirty="0" smtClean="0"/>
              <a:t> </a:t>
            </a:r>
            <a:r>
              <a:rPr lang="fr-FR" b="1" dirty="0" smtClean="0"/>
              <a:t>le nombre </a:t>
            </a:r>
            <a:r>
              <a:rPr lang="fr-FR" dirty="0" smtClean="0"/>
              <a:t>de présentes dans chaque rangée et depuis combien de </a:t>
            </a:r>
            <a:r>
              <a:rPr lang="fr-FR" b="1" dirty="0" smtClean="0"/>
              <a:t>temps</a:t>
            </a:r>
            <a:r>
              <a:rPr lang="fr-FR" dirty="0" smtClean="0"/>
              <a:t>. (une bouteille restée longtemps dans la machine, elle est identifiée comme étant “froide”.) Toutes ces données sont ensuite mises à la disposition des clients à distance via une interface digitale. </a:t>
            </a:r>
            <a:endParaRPr lang="fr-FR" dirty="0" smtClean="0"/>
          </a:p>
          <a:p>
            <a:r>
              <a:rPr lang="fr-FR" b="1" dirty="0" smtClean="0"/>
              <a:t>Internet des objets (Internet</a:t>
            </a:r>
            <a:r>
              <a:rPr lang="fr-FR" b="1" baseline="0" dirty="0" smtClean="0"/>
              <a:t> of </a:t>
            </a:r>
            <a:r>
              <a:rPr lang="fr-FR" b="1" baseline="0" dirty="0" err="1" smtClean="0"/>
              <a:t>Things</a:t>
            </a:r>
            <a:r>
              <a:rPr lang="fr-FR" b="1" baseline="0" dirty="0" smtClean="0"/>
              <a:t>)</a:t>
            </a:r>
            <a:r>
              <a:rPr lang="fr-FR" b="1" dirty="0" smtClean="0"/>
              <a:t> : </a:t>
            </a:r>
            <a:r>
              <a:rPr lang="fr-FR" dirty="0" smtClean="0"/>
              <a:t>Nom </a:t>
            </a:r>
            <a:r>
              <a:rPr lang="fr-FR" dirty="0" smtClean="0"/>
              <a:t>donné en 1999 par l’entrepreneur </a:t>
            </a:r>
            <a:r>
              <a:rPr lang="fr-FR" dirty="0" smtClean="0"/>
              <a:t>anglais</a:t>
            </a:r>
            <a:r>
              <a:rPr lang="fr-FR" baseline="0" dirty="0" smtClean="0"/>
              <a:t> </a:t>
            </a:r>
            <a:r>
              <a:rPr lang="fr-FR" baseline="0" dirty="0" smtClean="0"/>
              <a:t>Kevin Ashton</a:t>
            </a:r>
            <a:endParaRPr lang="fr-FR" dirty="0" smtClean="0"/>
          </a:p>
          <a:p>
            <a:endParaRPr lang="fr-FR" dirty="0" smtClean="0"/>
          </a:p>
          <a:p>
            <a:r>
              <a:rPr lang="fr-FR" b="1" dirty="0" smtClean="0"/>
              <a:t>Des étudiants de l’Université Carnegie Mellon de Pittsburgh inventent un distributeur de Coca-Cola relié à ARPANET (l’ancêtre d’Internet). </a:t>
            </a:r>
            <a:r>
              <a:rPr lang="fr-FR" dirty="0" smtClean="0"/>
              <a:t>Quatre étudiants du département de l’école d’informatique installent des capteurs dans un distributeur de boissons. Ceux-ci comptent combien de bouteilles de coca sont présentes dans chaque rangée et depuis combien de temps. Si une bouteille reste longtemps dans la machine, elle est identifiée comme étant “froide”. Toutes ces données sont ensuite mises à la disposition des clients à distance via une interface digitale. Cette expérience a inspiré de nombreux inventeurs du monde entier pour créer leurs propres appareils connectés.</a:t>
            </a:r>
            <a:endParaRPr lang="fr-FR" dirty="0"/>
          </a:p>
        </p:txBody>
      </p:sp>
      <p:sp>
        <p:nvSpPr>
          <p:cNvPr id="4" name="Espace réservé du numéro de diapositive 3"/>
          <p:cNvSpPr>
            <a:spLocks noGrp="1"/>
          </p:cNvSpPr>
          <p:nvPr>
            <p:ph type="sldNum" sz="quarter" idx="10"/>
          </p:nvPr>
        </p:nvSpPr>
        <p:spPr/>
        <p:txBody>
          <a:bodyPr/>
          <a:lstStyle/>
          <a:p>
            <a:fld id="{B0A1903A-3877-40C5-969E-ADC0DDB7B3D3}"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ED27F4A5-4B4A-4F45-9657-F01A0E203379}" type="datetimeFigureOut">
              <a:rPr lang="fr-FR" smtClean="0"/>
              <a:pPr/>
              <a:t>29/10/2020</a:t>
            </a:fld>
            <a:endParaRPr lang="fr-FR" dirty="0"/>
          </a:p>
        </p:txBody>
      </p:sp>
      <p:sp>
        <p:nvSpPr>
          <p:cNvPr id="19" name="Espace réservé du pied de page 18"/>
          <p:cNvSpPr>
            <a:spLocks noGrp="1"/>
          </p:cNvSpPr>
          <p:nvPr>
            <p:ph type="ftr" sz="quarter" idx="11"/>
          </p:nvPr>
        </p:nvSpPr>
        <p:spPr/>
        <p:txBody>
          <a:bodyPr/>
          <a:lstStyle/>
          <a:p>
            <a:endParaRPr lang="fr-FR" dirty="0"/>
          </a:p>
        </p:txBody>
      </p:sp>
      <p:sp>
        <p:nvSpPr>
          <p:cNvPr id="27" name="Espace réservé du numéro de diapositive 26"/>
          <p:cNvSpPr>
            <a:spLocks noGrp="1"/>
          </p:cNvSpPr>
          <p:nvPr>
            <p:ph type="sldNum" sz="quarter" idx="12"/>
          </p:nvPr>
        </p:nvSpPr>
        <p:spPr/>
        <p:txBody>
          <a:bodyPr/>
          <a:lstStyle/>
          <a:p>
            <a:fld id="{82F72116-4E64-45F9-BB3D-4C6319DE24D2}" type="slidenum">
              <a:rPr lang="fr-FR" smtClean="0"/>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D27F4A5-4B4A-4F45-9657-F01A0E203379}" type="datetimeFigureOut">
              <a:rPr lang="fr-FR" smtClean="0"/>
              <a:pPr/>
              <a:t>29/10/2020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2F72116-4E64-45F9-BB3D-4C6319DE24D2}"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D27F4A5-4B4A-4F45-9657-F01A0E203379}" type="datetimeFigureOut">
              <a:rPr lang="fr-FR" smtClean="0"/>
              <a:pPr/>
              <a:t>29/10/2020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2F72116-4E64-45F9-BB3D-4C6319DE24D2}"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D27F4A5-4B4A-4F45-9657-F01A0E203379}" type="datetimeFigureOut">
              <a:rPr lang="fr-FR" smtClean="0"/>
              <a:pPr/>
              <a:t>29/10/2020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2F72116-4E64-45F9-BB3D-4C6319DE24D2}"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ED27F4A5-4B4A-4F45-9657-F01A0E203379}" type="datetimeFigureOut">
              <a:rPr lang="fr-FR" smtClean="0"/>
              <a:pPr/>
              <a:t>29/10/2020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2F72116-4E64-45F9-BB3D-4C6319DE24D2}" type="slidenum">
              <a:rPr lang="fr-FR" smtClean="0"/>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D27F4A5-4B4A-4F45-9657-F01A0E203379}" type="datetimeFigureOut">
              <a:rPr lang="fr-FR" smtClean="0"/>
              <a:pPr/>
              <a:t>29/10/2020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2F72116-4E64-45F9-BB3D-4C6319DE24D2}"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ED27F4A5-4B4A-4F45-9657-F01A0E203379}" type="datetimeFigureOut">
              <a:rPr lang="fr-FR" smtClean="0"/>
              <a:pPr/>
              <a:t>29/10/2020</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82F72116-4E64-45F9-BB3D-4C6319DE24D2}"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ED27F4A5-4B4A-4F45-9657-F01A0E203379}" type="datetimeFigureOut">
              <a:rPr lang="fr-FR" smtClean="0"/>
              <a:pPr/>
              <a:t>29/10/2020</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82F72116-4E64-45F9-BB3D-4C6319DE24D2}"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D27F4A5-4B4A-4F45-9657-F01A0E203379}" type="datetimeFigureOut">
              <a:rPr lang="fr-FR" smtClean="0"/>
              <a:pPr/>
              <a:t>29/10/2020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82F72116-4E64-45F9-BB3D-4C6319DE24D2}"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D27F4A5-4B4A-4F45-9657-F01A0E203379}" type="datetimeFigureOut">
              <a:rPr lang="fr-FR" smtClean="0"/>
              <a:pPr/>
              <a:t>29/10/2020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2F72116-4E64-45F9-BB3D-4C6319DE24D2}"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ED27F4A5-4B4A-4F45-9657-F01A0E203379}" type="datetimeFigureOut">
              <a:rPr lang="fr-FR" smtClean="0"/>
              <a:pPr/>
              <a:t>29/10/2020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a:xfrm>
            <a:off x="8077200" y="6356350"/>
            <a:ext cx="609600" cy="365125"/>
          </a:xfrm>
        </p:spPr>
        <p:txBody>
          <a:bodyPr/>
          <a:lstStyle/>
          <a:p>
            <a:fld id="{82F72116-4E64-45F9-BB3D-4C6319DE24D2}" type="slidenum">
              <a:rPr lang="fr-FR" smtClean="0"/>
              <a:pPr/>
              <a:t>‹N°›</a:t>
            </a:fld>
            <a:endParaRPr lang="fr-FR" dirty="0"/>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dirty="0"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D27F4A5-4B4A-4F45-9657-F01A0E203379}" type="datetimeFigureOut">
              <a:rPr lang="fr-FR" smtClean="0"/>
              <a:pPr/>
              <a:t>29/10/2020</a:t>
            </a:fld>
            <a:endParaRPr lang="fr-FR" dirty="0"/>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dirty="0"/>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2F72116-4E64-45F9-BB3D-4C6319DE24D2}" type="slidenum">
              <a:rPr lang="fr-FR" smtClean="0"/>
              <a:pPr/>
              <a:t>‹N°›</a:t>
            </a:fld>
            <a:endParaRPr lang="fr-FR" dirty="0"/>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2060848"/>
            <a:ext cx="7772400" cy="1829761"/>
          </a:xfrm>
        </p:spPr>
        <p:txBody>
          <a:bodyPr/>
          <a:lstStyle/>
          <a:p>
            <a:r>
              <a:rPr lang="fr-FR" dirty="0" smtClean="0">
                <a:solidFill>
                  <a:schemeClr val="bg1"/>
                </a:solidFill>
              </a:rPr>
              <a:t>Informatique Embarquée</a:t>
            </a:r>
            <a:br>
              <a:rPr lang="fr-FR" dirty="0" smtClean="0">
                <a:solidFill>
                  <a:schemeClr val="bg1"/>
                </a:solidFill>
              </a:rPr>
            </a:br>
            <a:r>
              <a:rPr lang="fr-FR" dirty="0" smtClean="0">
                <a:solidFill>
                  <a:schemeClr val="bg1"/>
                </a:solidFill>
              </a:rPr>
              <a:t>Objets Connectés</a:t>
            </a:r>
            <a:endParaRPr lang="fr-FR" dirty="0">
              <a:solidFill>
                <a:schemeClr val="bg1"/>
              </a:solidFill>
            </a:endParaRPr>
          </a:p>
        </p:txBody>
      </p:sp>
      <p:sp>
        <p:nvSpPr>
          <p:cNvPr id="3" name="Sous-titre 2"/>
          <p:cNvSpPr>
            <a:spLocks noGrp="1"/>
          </p:cNvSpPr>
          <p:nvPr>
            <p:ph type="subTitle" idx="1"/>
          </p:nvPr>
        </p:nvSpPr>
        <p:spPr>
          <a:xfrm>
            <a:off x="611560" y="4365104"/>
            <a:ext cx="6400800" cy="1752600"/>
          </a:xfrm>
        </p:spPr>
        <p:txBody>
          <a:bodyPr/>
          <a:lstStyle/>
          <a:p>
            <a:r>
              <a:rPr lang="fr-FR" sz="4400" dirty="0" smtClean="0">
                <a:solidFill>
                  <a:srgbClr val="FF0000"/>
                </a:solidFill>
              </a:rPr>
              <a:t>Historique</a:t>
            </a:r>
            <a:endParaRPr lang="fr-FR" sz="4400" dirty="0">
              <a:solidFill>
                <a:srgbClr val="FF0000"/>
              </a:solidFill>
            </a:endParaRPr>
          </a:p>
        </p:txBody>
      </p:sp>
      <p:pic>
        <p:nvPicPr>
          <p:cNvPr id="11266" name="Picture 2" descr="https://tr2.cbsistatic.com/hub/i/r/2017/06/21/a8d4243d-5580-4d6e-8281-5b9ef2c17b5a/resize/770x/da3a108d1eadc1c00de4cf7390d22b33/microbit-back.png"/>
          <p:cNvPicPr>
            <a:picLocks noChangeAspect="1" noChangeArrowheads="1"/>
          </p:cNvPicPr>
          <p:nvPr/>
        </p:nvPicPr>
        <p:blipFill>
          <a:blip r:embed="rId3" cstate="print"/>
          <a:srcRect/>
          <a:stretch>
            <a:fillRect/>
          </a:stretch>
        </p:blipFill>
        <p:spPr bwMode="auto">
          <a:xfrm>
            <a:off x="1547664" y="476672"/>
            <a:ext cx="1955556" cy="1650794"/>
          </a:xfrm>
          <a:prstGeom prst="rect">
            <a:avLst/>
          </a:prstGeom>
          <a:noFill/>
        </p:spPr>
      </p:pic>
      <p:pic>
        <p:nvPicPr>
          <p:cNvPr id="11268" name="Picture 4" descr="https://history.nasa.gov/afj/ap07fj/pics/p11.jpg"/>
          <p:cNvPicPr>
            <a:picLocks noChangeAspect="1" noChangeArrowheads="1"/>
          </p:cNvPicPr>
          <p:nvPr/>
        </p:nvPicPr>
        <p:blipFill>
          <a:blip r:embed="rId4" cstate="print"/>
          <a:srcRect/>
          <a:stretch>
            <a:fillRect/>
          </a:stretch>
        </p:blipFill>
        <p:spPr bwMode="auto">
          <a:xfrm>
            <a:off x="5724128" y="116632"/>
            <a:ext cx="1725930" cy="2097405"/>
          </a:xfrm>
          <a:prstGeom prst="rect">
            <a:avLst/>
          </a:prstGeom>
          <a:noFill/>
        </p:spPr>
      </p:pic>
      <p:pic>
        <p:nvPicPr>
          <p:cNvPr id="11270" name="Picture 6" descr="http://pngimg.com/uploads/smartphone/smartphone_PNG8538.png"/>
          <p:cNvPicPr>
            <a:picLocks noChangeAspect="1" noChangeArrowheads="1"/>
          </p:cNvPicPr>
          <p:nvPr/>
        </p:nvPicPr>
        <p:blipFill>
          <a:blip r:embed="rId5" cstate="print"/>
          <a:srcRect/>
          <a:stretch>
            <a:fillRect/>
          </a:stretch>
        </p:blipFill>
        <p:spPr bwMode="auto">
          <a:xfrm>
            <a:off x="5580112" y="3810762"/>
            <a:ext cx="4572000" cy="3047238"/>
          </a:xfrm>
          <a:prstGeom prst="rect">
            <a:avLst/>
          </a:prstGeom>
          <a:noFill/>
        </p:spPr>
      </p:pic>
      <p:pic>
        <p:nvPicPr>
          <p:cNvPr id="11272" name="Picture 8" descr="https://lavionnaire.fr/SiteImgInstVol/TabA320.png"/>
          <p:cNvPicPr>
            <a:picLocks noChangeAspect="1" noChangeArrowheads="1"/>
          </p:cNvPicPr>
          <p:nvPr/>
        </p:nvPicPr>
        <p:blipFill>
          <a:blip r:embed="rId6" cstate="print"/>
          <a:srcRect/>
          <a:stretch>
            <a:fillRect/>
          </a:stretch>
        </p:blipFill>
        <p:spPr bwMode="auto">
          <a:xfrm>
            <a:off x="755576" y="4005064"/>
            <a:ext cx="3314286" cy="233904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1052736"/>
            <a:ext cx="8280920" cy="965665"/>
          </a:xfrm>
        </p:spPr>
        <p:txBody>
          <a:bodyPr/>
          <a:lstStyle/>
          <a:p>
            <a:pPr algn="ctr"/>
            <a:r>
              <a:rPr lang="fr-FR" dirty="0" smtClean="0">
                <a:solidFill>
                  <a:schemeClr val="bg1"/>
                </a:solidFill>
              </a:rPr>
              <a:t>Airbus A320</a:t>
            </a:r>
            <a:endParaRPr lang="fr-FR" dirty="0">
              <a:solidFill>
                <a:schemeClr val="bg1"/>
              </a:solidFill>
            </a:endParaRPr>
          </a:p>
        </p:txBody>
      </p:sp>
      <p:sp>
        <p:nvSpPr>
          <p:cNvPr id="3" name="Sous-titre 2"/>
          <p:cNvSpPr>
            <a:spLocks noGrp="1"/>
          </p:cNvSpPr>
          <p:nvPr>
            <p:ph type="subTitle" idx="1"/>
          </p:nvPr>
        </p:nvSpPr>
        <p:spPr>
          <a:xfrm>
            <a:off x="1475656" y="360040"/>
            <a:ext cx="6400800" cy="1052736"/>
          </a:xfrm>
        </p:spPr>
        <p:txBody>
          <a:bodyPr>
            <a:normAutofit/>
          </a:bodyPr>
          <a:lstStyle/>
          <a:p>
            <a:pPr algn="ctr"/>
            <a:r>
              <a:rPr lang="fr-FR" sz="6000" dirty="0" smtClean="0">
                <a:solidFill>
                  <a:srgbClr val="FF0000"/>
                </a:solidFill>
              </a:rPr>
              <a:t>1984</a:t>
            </a:r>
            <a:endParaRPr lang="fr-FR" sz="6000" dirty="0">
              <a:solidFill>
                <a:srgbClr val="FF0000"/>
              </a:solidFill>
            </a:endParaRPr>
          </a:p>
        </p:txBody>
      </p:sp>
      <p:sp>
        <p:nvSpPr>
          <p:cNvPr id="7" name="ZoneTexte 6"/>
          <p:cNvSpPr txBox="1"/>
          <p:nvPr/>
        </p:nvSpPr>
        <p:spPr>
          <a:xfrm>
            <a:off x="467544" y="5085184"/>
            <a:ext cx="8676456" cy="461665"/>
          </a:xfrm>
          <a:prstGeom prst="rect">
            <a:avLst/>
          </a:prstGeom>
          <a:noFill/>
        </p:spPr>
        <p:txBody>
          <a:bodyPr wrap="square" rtlCol="0">
            <a:spAutoFit/>
          </a:bodyPr>
          <a:lstStyle/>
          <a:p>
            <a:pPr>
              <a:buFont typeface="Arial" pitchFamily="34" charset="0"/>
              <a:buChar char="•"/>
            </a:pPr>
            <a:r>
              <a:rPr lang="fr-FR" sz="2400" dirty="0" smtClean="0">
                <a:solidFill>
                  <a:schemeClr val="bg1"/>
                </a:solidFill>
              </a:rPr>
              <a:t> de commandes </a:t>
            </a:r>
            <a:r>
              <a:rPr lang="fr-FR" sz="2400" dirty="0" smtClean="0">
                <a:solidFill>
                  <a:schemeClr val="bg1"/>
                </a:solidFill>
              </a:rPr>
              <a:t>électriques </a:t>
            </a:r>
            <a:r>
              <a:rPr lang="fr-FR" sz="2400" b="1" dirty="0" smtClean="0">
                <a:solidFill>
                  <a:schemeClr val="bg1"/>
                </a:solidFill>
              </a:rPr>
              <a:t>informatisées</a:t>
            </a:r>
            <a:endParaRPr lang="fr-FR" sz="2400" b="1" dirty="0">
              <a:solidFill>
                <a:schemeClr val="bg1"/>
              </a:solidFill>
            </a:endParaRPr>
          </a:p>
        </p:txBody>
      </p:sp>
      <p:sp>
        <p:nvSpPr>
          <p:cNvPr id="6" name="ZoneTexte 5"/>
          <p:cNvSpPr txBox="1"/>
          <p:nvPr/>
        </p:nvSpPr>
        <p:spPr>
          <a:xfrm>
            <a:off x="467544" y="5589240"/>
            <a:ext cx="8388424" cy="461665"/>
          </a:xfrm>
          <a:prstGeom prst="rect">
            <a:avLst/>
          </a:prstGeom>
          <a:noFill/>
        </p:spPr>
        <p:txBody>
          <a:bodyPr wrap="square" rtlCol="0">
            <a:spAutoFit/>
          </a:bodyPr>
          <a:lstStyle/>
          <a:p>
            <a:pPr>
              <a:buFont typeface="Arial" pitchFamily="34" charset="0"/>
              <a:buChar char="•"/>
            </a:pPr>
            <a:r>
              <a:rPr lang="fr-FR" sz="2400" dirty="0" smtClean="0">
                <a:solidFill>
                  <a:schemeClr val="bg1"/>
                </a:solidFill>
              </a:rPr>
              <a:t> d’un pilotage </a:t>
            </a:r>
            <a:r>
              <a:rPr lang="fr-FR" sz="2400" dirty="0" smtClean="0">
                <a:solidFill>
                  <a:schemeClr val="bg1"/>
                </a:solidFill>
              </a:rPr>
              <a:t>par ordinateur</a:t>
            </a:r>
            <a:endParaRPr lang="fr-FR" sz="2400" dirty="0">
              <a:solidFill>
                <a:schemeClr val="bg1"/>
              </a:solidFill>
            </a:endParaRPr>
          </a:p>
        </p:txBody>
      </p:sp>
      <p:sp>
        <p:nvSpPr>
          <p:cNvPr id="8" name="ZoneTexte 7"/>
          <p:cNvSpPr txBox="1"/>
          <p:nvPr/>
        </p:nvSpPr>
        <p:spPr>
          <a:xfrm>
            <a:off x="467544" y="6165304"/>
            <a:ext cx="8388424" cy="461665"/>
          </a:xfrm>
          <a:prstGeom prst="rect">
            <a:avLst/>
          </a:prstGeom>
          <a:noFill/>
        </p:spPr>
        <p:txBody>
          <a:bodyPr wrap="square" rtlCol="0">
            <a:spAutoFit/>
          </a:bodyPr>
          <a:lstStyle/>
          <a:p>
            <a:pPr>
              <a:buFont typeface="Arial" pitchFamily="34" charset="0"/>
              <a:buChar char="•"/>
            </a:pPr>
            <a:r>
              <a:rPr lang="fr-FR" sz="2400" dirty="0" smtClean="0">
                <a:solidFill>
                  <a:schemeClr val="bg1"/>
                </a:solidFill>
              </a:rPr>
              <a:t> d’instruments </a:t>
            </a:r>
            <a:r>
              <a:rPr lang="fr-FR" sz="2400" dirty="0" smtClean="0">
                <a:solidFill>
                  <a:schemeClr val="bg1"/>
                </a:solidFill>
              </a:rPr>
              <a:t>à écrans numériques</a:t>
            </a:r>
            <a:endParaRPr lang="fr-FR" sz="2400" dirty="0">
              <a:solidFill>
                <a:schemeClr val="bg1"/>
              </a:solidFill>
            </a:endParaRPr>
          </a:p>
        </p:txBody>
      </p:sp>
      <p:pic>
        <p:nvPicPr>
          <p:cNvPr id="9" name="Picture 8" descr="https://lavionnaire.fr/SiteImgInstVol/TabA320.png"/>
          <p:cNvPicPr>
            <a:picLocks noChangeAspect="1" noChangeArrowheads="1"/>
          </p:cNvPicPr>
          <p:nvPr/>
        </p:nvPicPr>
        <p:blipFill>
          <a:blip r:embed="rId3" cstate="print"/>
          <a:srcRect/>
          <a:stretch>
            <a:fillRect/>
          </a:stretch>
        </p:blipFill>
        <p:spPr bwMode="auto">
          <a:xfrm>
            <a:off x="4932040" y="2276872"/>
            <a:ext cx="3424762" cy="2417016"/>
          </a:xfrm>
          <a:prstGeom prst="rect">
            <a:avLst/>
          </a:prstGeom>
          <a:noFill/>
        </p:spPr>
      </p:pic>
      <p:pic>
        <p:nvPicPr>
          <p:cNvPr id="35842" name="Picture 2" descr="Airbus-A320-Familie – Wikipedia"/>
          <p:cNvPicPr>
            <a:picLocks noChangeAspect="1" noChangeArrowheads="1"/>
          </p:cNvPicPr>
          <p:nvPr/>
        </p:nvPicPr>
        <p:blipFill>
          <a:blip r:embed="rId4" cstate="print"/>
          <a:srcRect/>
          <a:stretch>
            <a:fillRect/>
          </a:stretch>
        </p:blipFill>
        <p:spPr bwMode="auto">
          <a:xfrm>
            <a:off x="539552" y="2204864"/>
            <a:ext cx="3822192" cy="2548128"/>
          </a:xfrm>
          <a:prstGeom prst="rect">
            <a:avLst/>
          </a:prstGeom>
          <a:noFill/>
        </p:spPr>
      </p:pic>
      <p:sp>
        <p:nvSpPr>
          <p:cNvPr id="10" name="ZoneTexte 9"/>
          <p:cNvSpPr txBox="1"/>
          <p:nvPr/>
        </p:nvSpPr>
        <p:spPr>
          <a:xfrm>
            <a:off x="504056" y="4623519"/>
            <a:ext cx="8676456" cy="461665"/>
          </a:xfrm>
          <a:prstGeom prst="rect">
            <a:avLst/>
          </a:prstGeom>
          <a:noFill/>
        </p:spPr>
        <p:txBody>
          <a:bodyPr wrap="square" rtlCol="0">
            <a:spAutoFit/>
          </a:bodyPr>
          <a:lstStyle/>
          <a:p>
            <a:r>
              <a:rPr lang="fr-FR" sz="2400" dirty="0" smtClean="0">
                <a:solidFill>
                  <a:schemeClr val="bg1"/>
                </a:solidFill>
              </a:rPr>
              <a:t>Premier avion équipé </a:t>
            </a:r>
            <a:r>
              <a:rPr lang="fr-FR" sz="2400" dirty="0" smtClean="0">
                <a:solidFill>
                  <a:schemeClr val="bg1"/>
                </a:solidFill>
              </a:rPr>
              <a:t> :</a:t>
            </a:r>
            <a:endParaRPr lang="fr-FR" sz="24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1052736"/>
            <a:ext cx="8280920" cy="965665"/>
          </a:xfrm>
        </p:spPr>
        <p:txBody>
          <a:bodyPr/>
          <a:lstStyle/>
          <a:p>
            <a:pPr algn="ctr"/>
            <a:r>
              <a:rPr lang="fr-FR" dirty="0" smtClean="0">
                <a:solidFill>
                  <a:schemeClr val="bg1"/>
                </a:solidFill>
              </a:rPr>
              <a:t>Métro sans conducteur</a:t>
            </a:r>
            <a:endParaRPr lang="fr-FR" dirty="0">
              <a:solidFill>
                <a:schemeClr val="bg1"/>
              </a:solidFill>
            </a:endParaRPr>
          </a:p>
        </p:txBody>
      </p:sp>
      <p:sp>
        <p:nvSpPr>
          <p:cNvPr id="3" name="Sous-titre 2"/>
          <p:cNvSpPr>
            <a:spLocks noGrp="1"/>
          </p:cNvSpPr>
          <p:nvPr>
            <p:ph type="subTitle" idx="1"/>
          </p:nvPr>
        </p:nvSpPr>
        <p:spPr>
          <a:xfrm>
            <a:off x="1475656" y="360040"/>
            <a:ext cx="6400800" cy="1052736"/>
          </a:xfrm>
        </p:spPr>
        <p:txBody>
          <a:bodyPr>
            <a:normAutofit/>
          </a:bodyPr>
          <a:lstStyle/>
          <a:p>
            <a:pPr algn="ctr"/>
            <a:r>
              <a:rPr lang="fr-FR" sz="6000" dirty="0" smtClean="0">
                <a:solidFill>
                  <a:srgbClr val="FF0000"/>
                </a:solidFill>
              </a:rPr>
              <a:t>1998</a:t>
            </a:r>
            <a:endParaRPr lang="fr-FR" sz="6000" dirty="0">
              <a:solidFill>
                <a:srgbClr val="FF0000"/>
              </a:solidFill>
            </a:endParaRPr>
          </a:p>
        </p:txBody>
      </p:sp>
      <p:sp>
        <p:nvSpPr>
          <p:cNvPr id="7" name="ZoneTexte 6"/>
          <p:cNvSpPr txBox="1"/>
          <p:nvPr/>
        </p:nvSpPr>
        <p:spPr>
          <a:xfrm>
            <a:off x="323528" y="5085184"/>
            <a:ext cx="8532440" cy="830997"/>
          </a:xfrm>
          <a:prstGeom prst="rect">
            <a:avLst/>
          </a:prstGeom>
          <a:noFill/>
        </p:spPr>
        <p:txBody>
          <a:bodyPr wrap="square" rtlCol="0">
            <a:spAutoFit/>
          </a:bodyPr>
          <a:lstStyle/>
          <a:p>
            <a:r>
              <a:rPr lang="fr-FR" sz="2400" dirty="0" smtClean="0">
                <a:solidFill>
                  <a:schemeClr val="bg1"/>
                </a:solidFill>
              </a:rPr>
              <a:t>Décennie où l’informatique apparaît dans de nouveaux domaines : automobile, réseau ferroviaire, domotique, loisirs, … </a:t>
            </a:r>
            <a:endParaRPr lang="fr-FR" sz="2400" dirty="0">
              <a:solidFill>
                <a:schemeClr val="bg1"/>
              </a:solidFill>
            </a:endParaRPr>
          </a:p>
        </p:txBody>
      </p:sp>
      <p:pic>
        <p:nvPicPr>
          <p:cNvPr id="2050" name="Picture 2" descr="Ligne-14-Chatelet-1.jpg"/>
          <p:cNvPicPr>
            <a:picLocks noChangeAspect="1" noChangeArrowheads="1"/>
          </p:cNvPicPr>
          <p:nvPr/>
        </p:nvPicPr>
        <p:blipFill>
          <a:blip r:embed="rId3" cstate="print"/>
          <a:srcRect/>
          <a:stretch>
            <a:fillRect/>
          </a:stretch>
        </p:blipFill>
        <p:spPr bwMode="auto">
          <a:xfrm>
            <a:off x="3131840" y="2204864"/>
            <a:ext cx="3048000" cy="229209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1052736"/>
            <a:ext cx="8280920" cy="965665"/>
          </a:xfrm>
        </p:spPr>
        <p:txBody>
          <a:bodyPr/>
          <a:lstStyle/>
          <a:p>
            <a:pPr algn="ctr"/>
            <a:r>
              <a:rPr lang="fr-FR" dirty="0" smtClean="0">
                <a:solidFill>
                  <a:schemeClr val="bg1"/>
                </a:solidFill>
              </a:rPr>
              <a:t>Premier </a:t>
            </a:r>
            <a:r>
              <a:rPr lang="fr-FR" dirty="0" err="1" smtClean="0">
                <a:solidFill>
                  <a:schemeClr val="bg1"/>
                </a:solidFill>
              </a:rPr>
              <a:t>smartphone</a:t>
            </a:r>
            <a:endParaRPr lang="fr-FR" dirty="0">
              <a:solidFill>
                <a:schemeClr val="bg1"/>
              </a:solidFill>
            </a:endParaRPr>
          </a:p>
        </p:txBody>
      </p:sp>
      <p:sp>
        <p:nvSpPr>
          <p:cNvPr id="3" name="Sous-titre 2"/>
          <p:cNvSpPr>
            <a:spLocks noGrp="1"/>
          </p:cNvSpPr>
          <p:nvPr>
            <p:ph type="subTitle" idx="1"/>
          </p:nvPr>
        </p:nvSpPr>
        <p:spPr>
          <a:xfrm>
            <a:off x="1475656" y="360040"/>
            <a:ext cx="6400800" cy="1052736"/>
          </a:xfrm>
        </p:spPr>
        <p:txBody>
          <a:bodyPr>
            <a:normAutofit/>
          </a:bodyPr>
          <a:lstStyle/>
          <a:p>
            <a:pPr algn="ctr"/>
            <a:r>
              <a:rPr lang="fr-FR" sz="6000" dirty="0" smtClean="0">
                <a:solidFill>
                  <a:srgbClr val="FF0000"/>
                </a:solidFill>
              </a:rPr>
              <a:t>1992</a:t>
            </a:r>
            <a:endParaRPr lang="fr-FR" sz="6000" dirty="0">
              <a:solidFill>
                <a:srgbClr val="FF0000"/>
              </a:solidFill>
            </a:endParaRPr>
          </a:p>
        </p:txBody>
      </p:sp>
      <p:sp>
        <p:nvSpPr>
          <p:cNvPr id="7" name="ZoneTexte 6"/>
          <p:cNvSpPr txBox="1"/>
          <p:nvPr/>
        </p:nvSpPr>
        <p:spPr>
          <a:xfrm>
            <a:off x="611560" y="5301208"/>
            <a:ext cx="8532440" cy="461665"/>
          </a:xfrm>
          <a:prstGeom prst="rect">
            <a:avLst/>
          </a:prstGeom>
          <a:noFill/>
        </p:spPr>
        <p:txBody>
          <a:bodyPr wrap="square" rtlCol="0">
            <a:spAutoFit/>
          </a:bodyPr>
          <a:lstStyle/>
          <a:p>
            <a:r>
              <a:rPr lang="fr-FR" sz="2400" dirty="0" smtClean="0">
                <a:solidFill>
                  <a:schemeClr val="bg1"/>
                </a:solidFill>
              </a:rPr>
              <a:t>téléphone mobile à écran tactile commercialisé par IBM </a:t>
            </a:r>
            <a:endParaRPr lang="fr-FR" sz="2400" dirty="0">
              <a:solidFill>
                <a:schemeClr val="bg1"/>
              </a:solidFill>
            </a:endParaRPr>
          </a:p>
        </p:txBody>
      </p:sp>
      <p:pic>
        <p:nvPicPr>
          <p:cNvPr id="12290" name="Picture 2" descr="https://static.pisapapeles.net/uploads/2015/11/IBM-Simon-Worlds-first-smartphone-736x480.jpg"/>
          <p:cNvPicPr>
            <a:picLocks noChangeAspect="1" noChangeArrowheads="1"/>
          </p:cNvPicPr>
          <p:nvPr/>
        </p:nvPicPr>
        <p:blipFill>
          <a:blip r:embed="rId3" cstate="print"/>
          <a:srcRect/>
          <a:stretch>
            <a:fillRect/>
          </a:stretch>
        </p:blipFill>
        <p:spPr bwMode="auto">
          <a:xfrm>
            <a:off x="2411760" y="2060848"/>
            <a:ext cx="4896544" cy="319339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1052736"/>
            <a:ext cx="8280920" cy="965665"/>
          </a:xfrm>
        </p:spPr>
        <p:txBody>
          <a:bodyPr/>
          <a:lstStyle/>
          <a:p>
            <a:pPr algn="ctr"/>
            <a:r>
              <a:rPr lang="fr-FR" dirty="0" smtClean="0">
                <a:solidFill>
                  <a:schemeClr val="bg1"/>
                </a:solidFill>
              </a:rPr>
              <a:t>Arrivée </a:t>
            </a:r>
            <a:r>
              <a:rPr lang="fr-FR" dirty="0" smtClean="0">
                <a:solidFill>
                  <a:schemeClr val="bg1"/>
                </a:solidFill>
              </a:rPr>
              <a:t>de l’</a:t>
            </a:r>
            <a:r>
              <a:rPr lang="fr-FR" dirty="0" err="1" smtClean="0">
                <a:solidFill>
                  <a:schemeClr val="bg1"/>
                </a:solidFill>
              </a:rPr>
              <a:t>Iphone</a:t>
            </a:r>
            <a:endParaRPr lang="fr-FR" dirty="0">
              <a:solidFill>
                <a:schemeClr val="bg1"/>
              </a:solidFill>
            </a:endParaRPr>
          </a:p>
        </p:txBody>
      </p:sp>
      <p:sp>
        <p:nvSpPr>
          <p:cNvPr id="3" name="Sous-titre 2"/>
          <p:cNvSpPr>
            <a:spLocks noGrp="1"/>
          </p:cNvSpPr>
          <p:nvPr>
            <p:ph type="subTitle" idx="1"/>
          </p:nvPr>
        </p:nvSpPr>
        <p:spPr>
          <a:xfrm>
            <a:off x="1475656" y="360040"/>
            <a:ext cx="6400800" cy="1052736"/>
          </a:xfrm>
        </p:spPr>
        <p:txBody>
          <a:bodyPr>
            <a:normAutofit/>
          </a:bodyPr>
          <a:lstStyle/>
          <a:p>
            <a:pPr algn="ctr"/>
            <a:r>
              <a:rPr lang="fr-FR" sz="6000" dirty="0" smtClean="0">
                <a:solidFill>
                  <a:srgbClr val="FF0000"/>
                </a:solidFill>
              </a:rPr>
              <a:t>2007</a:t>
            </a:r>
            <a:endParaRPr lang="fr-FR" sz="6000" dirty="0">
              <a:solidFill>
                <a:srgbClr val="FF0000"/>
              </a:solidFill>
            </a:endParaRPr>
          </a:p>
        </p:txBody>
      </p:sp>
      <p:sp>
        <p:nvSpPr>
          <p:cNvPr id="7" name="ZoneTexte 6"/>
          <p:cNvSpPr txBox="1"/>
          <p:nvPr/>
        </p:nvSpPr>
        <p:spPr>
          <a:xfrm>
            <a:off x="323528" y="4869160"/>
            <a:ext cx="8532440" cy="1938992"/>
          </a:xfrm>
          <a:prstGeom prst="rect">
            <a:avLst/>
          </a:prstGeom>
          <a:noFill/>
        </p:spPr>
        <p:txBody>
          <a:bodyPr wrap="square" rtlCol="0">
            <a:spAutoFit/>
          </a:bodyPr>
          <a:lstStyle/>
          <a:p>
            <a:r>
              <a:rPr lang="fr-FR" sz="2400" dirty="0" smtClean="0">
                <a:solidFill>
                  <a:schemeClr val="bg1"/>
                </a:solidFill>
              </a:rPr>
              <a:t>Capteurs embarqués</a:t>
            </a:r>
            <a:r>
              <a:rPr lang="fr-FR" sz="2400" dirty="0" smtClean="0">
                <a:solidFill>
                  <a:schemeClr val="bg1"/>
                </a:solidFill>
              </a:rPr>
              <a:t>,</a:t>
            </a:r>
          </a:p>
          <a:p>
            <a:r>
              <a:rPr lang="fr-FR" sz="2400" dirty="0" smtClean="0">
                <a:solidFill>
                  <a:schemeClr val="bg1"/>
                </a:solidFill>
              </a:rPr>
              <a:t>Appareil photo intégré,</a:t>
            </a:r>
          </a:p>
          <a:p>
            <a:r>
              <a:rPr lang="fr-FR" sz="2400" dirty="0" smtClean="0">
                <a:solidFill>
                  <a:schemeClr val="bg1"/>
                </a:solidFill>
              </a:rPr>
              <a:t>Interface </a:t>
            </a:r>
            <a:r>
              <a:rPr lang="fr-FR" sz="2400" dirty="0" smtClean="0">
                <a:solidFill>
                  <a:schemeClr val="bg1"/>
                </a:solidFill>
              </a:rPr>
              <a:t>graphique tactile (prenant en compte la position de plusieurs doigts à la fois</a:t>
            </a:r>
            <a:r>
              <a:rPr lang="fr-FR" sz="2400" dirty="0" smtClean="0">
                <a:solidFill>
                  <a:schemeClr val="bg1"/>
                </a:solidFill>
              </a:rPr>
              <a:t>),</a:t>
            </a:r>
          </a:p>
          <a:p>
            <a:r>
              <a:rPr lang="fr-FR" sz="2400" dirty="0" smtClean="0">
                <a:solidFill>
                  <a:schemeClr val="bg1"/>
                </a:solidFill>
              </a:rPr>
              <a:t>Possibilité </a:t>
            </a:r>
            <a:r>
              <a:rPr lang="fr-FR" sz="2400" dirty="0" smtClean="0">
                <a:solidFill>
                  <a:schemeClr val="bg1"/>
                </a:solidFill>
              </a:rPr>
              <a:t>d’aller sur Internet.</a:t>
            </a:r>
            <a:endParaRPr lang="fr-FR" sz="2400" dirty="0">
              <a:solidFill>
                <a:schemeClr val="bg1"/>
              </a:solidFill>
            </a:endParaRPr>
          </a:p>
        </p:txBody>
      </p:sp>
      <p:pic>
        <p:nvPicPr>
          <p:cNvPr id="6" name="Picture 6" descr="http://pngimg.com/uploads/smartphone/smartphone_PNG8538.png"/>
          <p:cNvPicPr>
            <a:picLocks noChangeAspect="1" noChangeArrowheads="1"/>
          </p:cNvPicPr>
          <p:nvPr/>
        </p:nvPicPr>
        <p:blipFill>
          <a:blip r:embed="rId3" cstate="print"/>
          <a:srcRect/>
          <a:stretch>
            <a:fillRect/>
          </a:stretch>
        </p:blipFill>
        <p:spPr bwMode="auto">
          <a:xfrm>
            <a:off x="1979712" y="1916832"/>
            <a:ext cx="4572000" cy="304723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www.byothe.fr/wp-content/uploads/2018/10/internet-des-objets-iot-696x453.png"/>
          <p:cNvPicPr>
            <a:picLocks noChangeAspect="1" noChangeArrowheads="1"/>
          </p:cNvPicPr>
          <p:nvPr/>
        </p:nvPicPr>
        <p:blipFill>
          <a:blip r:embed="rId3" cstate="print"/>
          <a:srcRect/>
          <a:stretch>
            <a:fillRect/>
          </a:stretch>
        </p:blipFill>
        <p:spPr bwMode="auto">
          <a:xfrm>
            <a:off x="0" y="0"/>
            <a:ext cx="9262776" cy="6858000"/>
          </a:xfrm>
          <a:prstGeom prst="rect">
            <a:avLst/>
          </a:prstGeom>
          <a:noFill/>
        </p:spPr>
      </p:pic>
      <p:sp>
        <p:nvSpPr>
          <p:cNvPr id="2" name="Titre 1"/>
          <p:cNvSpPr>
            <a:spLocks noGrp="1"/>
          </p:cNvSpPr>
          <p:nvPr>
            <p:ph type="ctrTitle"/>
          </p:nvPr>
        </p:nvSpPr>
        <p:spPr>
          <a:xfrm>
            <a:off x="323528" y="4509120"/>
            <a:ext cx="8820472" cy="965665"/>
          </a:xfrm>
        </p:spPr>
        <p:txBody>
          <a:bodyPr>
            <a:normAutofit/>
          </a:bodyPr>
          <a:lstStyle/>
          <a:p>
            <a:pPr algn="l"/>
            <a:r>
              <a:rPr lang="fr-FR" sz="3800" dirty="0" smtClean="0">
                <a:solidFill>
                  <a:srgbClr val="FF0000"/>
                </a:solidFill>
              </a:rPr>
              <a:t>2016</a:t>
            </a:r>
            <a:r>
              <a:rPr lang="fr-FR" sz="3800" dirty="0" smtClean="0">
                <a:solidFill>
                  <a:schemeClr val="bg1"/>
                </a:solidFill>
              </a:rPr>
              <a:t> </a:t>
            </a:r>
            <a:r>
              <a:rPr lang="fr-FR" sz="3800" dirty="0" smtClean="0">
                <a:solidFill>
                  <a:srgbClr val="FFC000"/>
                </a:solidFill>
              </a:rPr>
              <a:t>: Premier virus de l’internet des objets</a:t>
            </a:r>
            <a:endParaRPr lang="fr-FR" sz="3800" dirty="0">
              <a:solidFill>
                <a:srgbClr val="FFC000"/>
              </a:solidFill>
            </a:endParaRPr>
          </a:p>
        </p:txBody>
      </p:sp>
      <p:sp>
        <p:nvSpPr>
          <p:cNvPr id="3" name="Sous-titre 2"/>
          <p:cNvSpPr>
            <a:spLocks noGrp="1"/>
          </p:cNvSpPr>
          <p:nvPr>
            <p:ph type="subTitle" idx="1"/>
          </p:nvPr>
        </p:nvSpPr>
        <p:spPr>
          <a:xfrm>
            <a:off x="1475656" y="0"/>
            <a:ext cx="6400800" cy="764704"/>
          </a:xfrm>
        </p:spPr>
        <p:txBody>
          <a:bodyPr>
            <a:normAutofit fontScale="85000" lnSpcReduction="20000"/>
          </a:bodyPr>
          <a:lstStyle/>
          <a:p>
            <a:pPr algn="ctr"/>
            <a:r>
              <a:rPr lang="fr-FR" sz="6000" dirty="0" smtClean="0">
                <a:solidFill>
                  <a:srgbClr val="FF0000"/>
                </a:solidFill>
              </a:rPr>
              <a:t>…</a:t>
            </a:r>
            <a:endParaRPr lang="fr-FR" sz="6000" dirty="0">
              <a:solidFill>
                <a:srgbClr val="FF0000"/>
              </a:solidFill>
            </a:endParaRPr>
          </a:p>
        </p:txBody>
      </p:sp>
      <p:sp>
        <p:nvSpPr>
          <p:cNvPr id="8" name="Titre 1"/>
          <p:cNvSpPr txBox="1">
            <a:spLocks/>
          </p:cNvSpPr>
          <p:nvPr/>
        </p:nvSpPr>
        <p:spPr>
          <a:xfrm>
            <a:off x="251520" y="1196752"/>
            <a:ext cx="8280920" cy="965665"/>
          </a:xfrm>
          <a:prstGeom prst="rect">
            <a:avLst/>
          </a:prstGeom>
          <a:ln>
            <a:noFill/>
          </a:ln>
        </p:spPr>
        <p:txBody>
          <a:bodyPr vert="horz" lIns="0" tIns="0" rIns="18288" bIns="0" anchor="b">
            <a:normAutofit fontScale="67500" lnSpcReduction="2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5600" b="1" i="0" u="none" strike="noStrike" kern="1200" cap="none" spc="0" normalizeH="0" baseline="0" noProof="0" dirty="0" smtClean="0">
                <a:ln>
                  <a:noFill/>
                </a:ln>
                <a:solidFill>
                  <a:srgbClr val="FF0000"/>
                </a:solidFill>
                <a:effectLst>
                  <a:outerShdw blurRad="38100" dist="25400" dir="5400000" algn="tl" rotWithShape="0">
                    <a:srgbClr val="000000">
                      <a:alpha val="43000"/>
                    </a:srgbClr>
                  </a:outerShdw>
                </a:effectLst>
                <a:uLnTx/>
                <a:uFillTx/>
                <a:latin typeface="+mj-lt"/>
                <a:ea typeface="+mj-ea"/>
                <a:cs typeface="+mj-cs"/>
              </a:rPr>
              <a:t>2010</a:t>
            </a:r>
            <a:r>
              <a:rPr kumimoji="0" lang="fr-FR" sz="5600" b="1" i="0" u="none" strike="noStrike" kern="1200" cap="none" spc="0" normalizeH="0" baseline="0" noProof="0" dirty="0" smtClean="0">
                <a:ln>
                  <a:noFill/>
                </a:ln>
                <a:solidFill>
                  <a:schemeClr val="bg1"/>
                </a:solidFill>
                <a:effectLst>
                  <a:outerShdw blurRad="38100" dist="25400" dir="5400000" algn="tl" rotWithShape="0">
                    <a:srgbClr val="000000">
                      <a:alpha val="43000"/>
                    </a:srgbClr>
                  </a:outerShdw>
                </a:effectLst>
                <a:uLnTx/>
                <a:uFillTx/>
                <a:latin typeface="+mj-lt"/>
                <a:ea typeface="+mj-ea"/>
                <a:cs typeface="+mj-cs"/>
              </a:rPr>
              <a:t> </a:t>
            </a:r>
            <a:r>
              <a:rPr kumimoji="0" lang="fr-FR" sz="5600" b="1" i="0" u="none" strike="noStrike" kern="1200" cap="none" spc="0" normalizeH="0" baseline="0" noProof="0" dirty="0" smtClean="0">
                <a:ln>
                  <a:noFill/>
                </a:ln>
                <a:solidFill>
                  <a:srgbClr val="FFC000"/>
                </a:solidFill>
                <a:effectLst>
                  <a:outerShdw blurRad="38100" dist="25400" dir="5400000" algn="tl" rotWithShape="0">
                    <a:srgbClr val="000000">
                      <a:alpha val="43000"/>
                    </a:srgbClr>
                  </a:outerShdw>
                </a:effectLst>
                <a:uLnTx/>
                <a:uFillTx/>
                <a:latin typeface="+mj-lt"/>
                <a:ea typeface="+mj-ea"/>
                <a:cs typeface="+mj-cs"/>
              </a:rPr>
              <a:t>: Première voiture sans conducteur</a:t>
            </a:r>
            <a:endParaRPr kumimoji="0" lang="fr-FR" sz="5600" b="1" i="0" u="none" strike="noStrike" kern="1200" cap="none" spc="0" normalizeH="0" baseline="0" noProof="0" dirty="0">
              <a:ln>
                <a:noFill/>
              </a:ln>
              <a:solidFill>
                <a:srgbClr val="FFC000"/>
              </a:solidFill>
              <a:effectLst>
                <a:outerShdw blurRad="38100" dist="25400" dir="5400000" algn="tl" rotWithShape="0">
                  <a:srgbClr val="000000">
                    <a:alpha val="43000"/>
                  </a:srgbClr>
                </a:outerShdw>
              </a:effectLst>
              <a:uLnTx/>
              <a:uFillTx/>
              <a:latin typeface="+mj-lt"/>
              <a:ea typeface="+mj-ea"/>
              <a:cs typeface="+mj-cs"/>
            </a:endParaRPr>
          </a:p>
        </p:txBody>
      </p:sp>
      <p:sp>
        <p:nvSpPr>
          <p:cNvPr id="11" name="Titre 1"/>
          <p:cNvSpPr txBox="1">
            <a:spLocks/>
          </p:cNvSpPr>
          <p:nvPr/>
        </p:nvSpPr>
        <p:spPr>
          <a:xfrm>
            <a:off x="323528" y="3573016"/>
            <a:ext cx="8280920" cy="965665"/>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800" b="1" i="0" u="none" strike="noStrike" kern="1200" cap="none" spc="0" normalizeH="0" baseline="0" noProof="0" dirty="0" smtClean="0">
                <a:ln>
                  <a:noFill/>
                </a:ln>
                <a:solidFill>
                  <a:srgbClr val="FF0000"/>
                </a:solidFill>
                <a:effectLst>
                  <a:outerShdw blurRad="38100" dist="25400" dir="5400000" algn="tl" rotWithShape="0">
                    <a:srgbClr val="000000">
                      <a:alpha val="43000"/>
                    </a:srgbClr>
                  </a:outerShdw>
                </a:effectLst>
                <a:uLnTx/>
                <a:uFillTx/>
                <a:latin typeface="+mj-lt"/>
                <a:ea typeface="+mj-ea"/>
                <a:cs typeface="+mj-cs"/>
              </a:rPr>
              <a:t>2016</a:t>
            </a:r>
            <a:r>
              <a:rPr kumimoji="0" lang="fr-FR" sz="3800" b="1" i="0" u="none" strike="noStrike" kern="1200" cap="none" spc="0" normalizeH="0" baseline="0" noProof="0" dirty="0" smtClean="0">
                <a:ln>
                  <a:noFill/>
                </a:ln>
                <a:solidFill>
                  <a:schemeClr val="bg1"/>
                </a:solidFill>
                <a:effectLst>
                  <a:outerShdw blurRad="38100" dist="25400" dir="5400000" algn="tl" rotWithShape="0">
                    <a:srgbClr val="000000">
                      <a:alpha val="43000"/>
                    </a:srgbClr>
                  </a:outerShdw>
                </a:effectLst>
                <a:uLnTx/>
                <a:uFillTx/>
                <a:latin typeface="+mj-lt"/>
                <a:ea typeface="+mj-ea"/>
                <a:cs typeface="+mj-cs"/>
              </a:rPr>
              <a:t> </a:t>
            </a:r>
            <a:r>
              <a:rPr kumimoji="0" lang="fr-FR" sz="3800" b="1" i="0" u="none" strike="noStrike" kern="1200" cap="none" spc="0" normalizeH="0" baseline="0" noProof="0" dirty="0" smtClean="0">
                <a:ln>
                  <a:noFill/>
                </a:ln>
                <a:solidFill>
                  <a:srgbClr val="FFC000"/>
                </a:solidFill>
                <a:effectLst>
                  <a:outerShdw blurRad="38100" dist="25400" dir="5400000" algn="tl" rotWithShape="0">
                    <a:srgbClr val="000000">
                      <a:alpha val="43000"/>
                    </a:srgbClr>
                  </a:outerShdw>
                </a:effectLst>
                <a:uLnTx/>
                <a:uFillTx/>
                <a:latin typeface="+mj-lt"/>
                <a:ea typeface="+mj-ea"/>
                <a:cs typeface="+mj-cs"/>
              </a:rPr>
              <a:t>: Premier drone livreur</a:t>
            </a:r>
            <a:endParaRPr kumimoji="0" lang="fr-FR" sz="3800" b="1" i="0" u="none" strike="noStrike" kern="1200" cap="none" spc="0" normalizeH="0" baseline="0" noProof="0" dirty="0">
              <a:ln>
                <a:noFill/>
              </a:ln>
              <a:solidFill>
                <a:srgbClr val="FFC000"/>
              </a:solidFill>
              <a:effectLst>
                <a:outerShdw blurRad="38100" dist="25400" dir="5400000" algn="tl" rotWithShape="0">
                  <a:srgbClr val="000000">
                    <a:alpha val="43000"/>
                  </a:srgbClr>
                </a:outerShdw>
              </a:effectLst>
              <a:uLnTx/>
              <a:uFillTx/>
              <a:latin typeface="+mj-lt"/>
              <a:ea typeface="+mj-ea"/>
              <a:cs typeface="+mj-cs"/>
            </a:endParaRPr>
          </a:p>
        </p:txBody>
      </p:sp>
      <p:sp>
        <p:nvSpPr>
          <p:cNvPr id="12" name="Titre 1"/>
          <p:cNvSpPr txBox="1">
            <a:spLocks/>
          </p:cNvSpPr>
          <p:nvPr/>
        </p:nvSpPr>
        <p:spPr>
          <a:xfrm>
            <a:off x="323528" y="2636912"/>
            <a:ext cx="8280920" cy="965665"/>
          </a:xfrm>
          <a:prstGeom prst="rect">
            <a:avLst/>
          </a:prstGeom>
          <a:ln>
            <a:noFill/>
          </a:ln>
        </p:spPr>
        <p:txBody>
          <a:bodyPr vert="horz" lIns="0" tIns="0" rIns="18288" bIns="0" anchor="b">
            <a:normAutofit fontScale="67500" lnSpcReduction="2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5600" b="1" i="0" u="none" strike="noStrike" kern="1200" cap="none" spc="0" normalizeH="0" baseline="0" noProof="0" dirty="0" smtClean="0">
                <a:ln>
                  <a:noFill/>
                </a:ln>
                <a:solidFill>
                  <a:srgbClr val="FF0000"/>
                </a:solidFill>
                <a:effectLst>
                  <a:outerShdw blurRad="38100" dist="25400" dir="5400000" algn="tl" rotWithShape="0">
                    <a:srgbClr val="000000">
                      <a:alpha val="43000"/>
                    </a:srgbClr>
                  </a:outerShdw>
                </a:effectLst>
                <a:uLnTx/>
                <a:uFillTx/>
                <a:latin typeface="+mj-lt"/>
                <a:ea typeface="+mj-ea"/>
                <a:cs typeface="+mj-cs"/>
              </a:rPr>
              <a:t>2011</a:t>
            </a:r>
            <a:r>
              <a:rPr kumimoji="0" lang="fr-FR" sz="5600" b="1" i="0" u="none" strike="noStrike" kern="1200" cap="none" spc="0" normalizeH="0" baseline="0" noProof="0" dirty="0" smtClean="0">
                <a:ln>
                  <a:noFill/>
                </a:ln>
                <a:solidFill>
                  <a:schemeClr val="bg1"/>
                </a:solidFill>
                <a:effectLst>
                  <a:outerShdw blurRad="38100" dist="25400" dir="5400000" algn="tl" rotWithShape="0">
                    <a:srgbClr val="000000">
                      <a:alpha val="43000"/>
                    </a:srgbClr>
                  </a:outerShdw>
                </a:effectLst>
                <a:uLnTx/>
                <a:uFillTx/>
                <a:latin typeface="+mj-lt"/>
                <a:ea typeface="+mj-ea"/>
                <a:cs typeface="+mj-cs"/>
              </a:rPr>
              <a:t> </a:t>
            </a:r>
            <a:r>
              <a:rPr kumimoji="0" lang="fr-FR" sz="5600" b="1" i="0" u="none" strike="noStrike" kern="1200" cap="none" spc="0" normalizeH="0" baseline="0" noProof="0" dirty="0" smtClean="0">
                <a:ln>
                  <a:noFill/>
                </a:ln>
                <a:solidFill>
                  <a:srgbClr val="FFC000"/>
                </a:solidFill>
                <a:effectLst>
                  <a:outerShdw blurRad="38100" dist="25400" dir="5400000" algn="tl" rotWithShape="0">
                    <a:srgbClr val="000000">
                      <a:alpha val="43000"/>
                    </a:srgbClr>
                  </a:outerShdw>
                </a:effectLst>
                <a:uLnTx/>
                <a:uFillTx/>
                <a:latin typeface="+mj-lt"/>
                <a:ea typeface="+mj-ea"/>
                <a:cs typeface="+mj-cs"/>
              </a:rPr>
              <a:t>: Premier objet connecté utilisant le</a:t>
            </a:r>
          </a:p>
          <a:p>
            <a:pPr marL="0" marR="0" lvl="0" indent="0" defTabSz="914400" rtl="0" eaLnBrk="1" fontAlgn="auto" latinLnBrk="0" hangingPunct="1">
              <a:lnSpc>
                <a:spcPct val="100000"/>
              </a:lnSpc>
              <a:spcBef>
                <a:spcPct val="0"/>
              </a:spcBef>
              <a:spcAft>
                <a:spcPts val="0"/>
              </a:spcAft>
              <a:buClrTx/>
              <a:buSzTx/>
              <a:buFontTx/>
              <a:buNone/>
              <a:tabLst/>
              <a:defRPr/>
            </a:pPr>
            <a:r>
              <a:rPr kumimoji="0" lang="fr-FR" sz="5600" b="1" i="1" u="none" strike="noStrike" kern="1200" cap="none" spc="0" normalizeH="0" baseline="0" noProof="0" dirty="0" smtClean="0">
                <a:ln>
                  <a:noFill/>
                </a:ln>
                <a:solidFill>
                  <a:srgbClr val="FFC000"/>
                </a:solidFill>
                <a:effectLst>
                  <a:outerShdw blurRad="38100" dist="25400" dir="5400000" algn="tl" rotWithShape="0">
                    <a:srgbClr val="000000">
                      <a:alpha val="43000"/>
                    </a:srgbClr>
                  </a:outerShdw>
                </a:effectLst>
                <a:uLnTx/>
                <a:uFillTx/>
                <a:latin typeface="+mj-lt"/>
                <a:ea typeface="+mj-ea"/>
                <a:cs typeface="+mj-cs"/>
              </a:rPr>
              <a:t>Machine Learning</a:t>
            </a:r>
            <a:endParaRPr kumimoji="0" lang="fr-FR" sz="5600" b="1" i="1" u="none" strike="noStrike" kern="1200" cap="none" spc="0" normalizeH="0" baseline="0" noProof="0" dirty="0">
              <a:ln>
                <a:noFill/>
              </a:ln>
              <a:solidFill>
                <a:srgbClr val="FFC000"/>
              </a:solidFill>
              <a:effectLst>
                <a:outerShdw blurRad="38100" dist="25400" dir="5400000" algn="tl" rotWithShape="0">
                  <a:srgbClr val="000000">
                    <a:alpha val="43000"/>
                  </a:srgbClr>
                </a:outerShdw>
              </a:effectLst>
              <a:uLnTx/>
              <a:uFillTx/>
              <a:latin typeface="+mj-lt"/>
              <a:ea typeface="+mj-ea"/>
              <a:cs typeface="+mj-cs"/>
            </a:endParaRPr>
          </a:p>
        </p:txBody>
      </p:sp>
      <p:sp>
        <p:nvSpPr>
          <p:cNvPr id="13" name="Sous-titre 2"/>
          <p:cNvSpPr txBox="1">
            <a:spLocks/>
          </p:cNvSpPr>
          <p:nvPr/>
        </p:nvSpPr>
        <p:spPr>
          <a:xfrm>
            <a:off x="1187624" y="6021288"/>
            <a:ext cx="6400800" cy="1052736"/>
          </a:xfrm>
          <a:prstGeom prst="rect">
            <a:avLst/>
          </a:prstGeom>
        </p:spPr>
        <p:txBody>
          <a:bodyPr vert="horz" lIns="0" rIns="18288">
            <a:norm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FR" sz="6000" b="0" i="0" u="none" strike="noStrike" kern="1200" cap="none" spc="0" normalizeH="0" baseline="0" noProof="0" dirty="0" smtClean="0">
                <a:ln>
                  <a:noFill/>
                </a:ln>
                <a:solidFill>
                  <a:srgbClr val="FF0000"/>
                </a:solidFill>
                <a:effectLst/>
                <a:uLnTx/>
                <a:uFillTx/>
                <a:latin typeface="+mn-lt"/>
                <a:ea typeface="+mn-ea"/>
                <a:cs typeface="+mn-cs"/>
              </a:rPr>
              <a:t>…</a:t>
            </a:r>
            <a:endParaRPr kumimoji="0" lang="fr-FR" sz="6000" b="0" i="0" u="none" strike="noStrike" kern="1200" cap="none" spc="0" normalizeH="0" baseline="0" noProof="0" dirty="0">
              <a:ln>
                <a:noFill/>
              </a:ln>
              <a:solidFill>
                <a:srgbClr val="FF0000"/>
              </a:solidFill>
              <a:effectLst/>
              <a:uLnTx/>
              <a:uFillTx/>
              <a:latin typeface="+mn-lt"/>
              <a:ea typeface="+mn-ea"/>
              <a:cs typeface="+mn-cs"/>
            </a:endParaRPr>
          </a:p>
        </p:txBody>
      </p:sp>
      <p:sp>
        <p:nvSpPr>
          <p:cNvPr id="15" name="Titre 1"/>
          <p:cNvSpPr txBox="1">
            <a:spLocks/>
          </p:cNvSpPr>
          <p:nvPr/>
        </p:nvSpPr>
        <p:spPr>
          <a:xfrm>
            <a:off x="288032" y="5271647"/>
            <a:ext cx="8820472" cy="965665"/>
          </a:xfrm>
          <a:prstGeom prst="rect">
            <a:avLst/>
          </a:prstGeom>
          <a:ln>
            <a:noFill/>
          </a:ln>
        </p:spPr>
        <p:txBody>
          <a:bodyPr vert="horz" lIns="0" tIns="0" rIns="18288" bIns="0" anchor="b">
            <a:normAutofit fontScale="92500"/>
            <a:scene3d>
              <a:camera prst="orthographicFront"/>
              <a:lightRig rig="freezing" dir="t">
                <a:rot lat="0" lon="0" rev="5640000"/>
              </a:lightRig>
            </a:scene3d>
            <a:sp3d prstMaterial="flat">
              <a:bevelT w="38100" h="38100"/>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800" b="1" i="0" u="none" strike="noStrike" kern="1200" cap="none" spc="0" normalizeH="0" baseline="0" noProof="0" dirty="0" smtClean="0">
                <a:ln>
                  <a:noFill/>
                </a:ln>
                <a:solidFill>
                  <a:srgbClr val="FF0000"/>
                </a:solidFill>
                <a:effectLst>
                  <a:outerShdw blurRad="38100" dist="25400" dir="5400000" algn="tl" rotWithShape="0">
                    <a:srgbClr val="000000">
                      <a:alpha val="43000"/>
                    </a:srgbClr>
                  </a:outerShdw>
                </a:effectLst>
                <a:uLnTx/>
                <a:uFillTx/>
                <a:latin typeface="+mj-lt"/>
                <a:ea typeface="+mj-ea"/>
                <a:cs typeface="+mj-cs"/>
              </a:rPr>
              <a:t>2020</a:t>
            </a:r>
            <a:r>
              <a:rPr kumimoji="0" lang="fr-FR" sz="3800" b="1" i="0" u="none" strike="noStrike" kern="1200" cap="none" spc="0" normalizeH="0" baseline="0" noProof="0" dirty="0" smtClean="0">
                <a:ln>
                  <a:noFill/>
                </a:ln>
                <a:solidFill>
                  <a:schemeClr val="bg1"/>
                </a:solidFill>
                <a:effectLst>
                  <a:outerShdw blurRad="38100" dist="25400" dir="5400000" algn="tl" rotWithShape="0">
                    <a:srgbClr val="000000">
                      <a:alpha val="43000"/>
                    </a:srgbClr>
                  </a:outerShdw>
                </a:effectLst>
                <a:uLnTx/>
                <a:uFillTx/>
                <a:latin typeface="+mj-lt"/>
                <a:ea typeface="+mj-ea"/>
                <a:cs typeface="+mj-cs"/>
              </a:rPr>
              <a:t> </a:t>
            </a:r>
            <a:r>
              <a:rPr kumimoji="0" lang="fr-FR" sz="3800" b="1" i="0" u="none" strike="noStrike" kern="1200" cap="none" spc="0" normalizeH="0" baseline="0" noProof="0" dirty="0" smtClean="0">
                <a:ln>
                  <a:noFill/>
                </a:ln>
                <a:solidFill>
                  <a:srgbClr val="FFC000"/>
                </a:solidFill>
                <a:effectLst>
                  <a:outerShdw blurRad="38100" dist="25400" dir="5400000" algn="tl" rotWithShape="0">
                    <a:srgbClr val="000000">
                      <a:alpha val="43000"/>
                    </a:srgbClr>
                  </a:outerShdw>
                </a:effectLst>
                <a:uLnTx/>
                <a:uFillTx/>
                <a:latin typeface="+mj-lt"/>
                <a:ea typeface="+mj-ea"/>
                <a:cs typeface="+mj-cs"/>
              </a:rPr>
              <a:t>: plus de 30 milliards d’objets connectés </a:t>
            </a:r>
            <a:endParaRPr kumimoji="0" lang="fr-FR" sz="3800" b="1" i="0" u="none" strike="noStrike" kern="1200" cap="none" spc="0" normalizeH="0" baseline="0" noProof="0" dirty="0">
              <a:ln>
                <a:noFill/>
              </a:ln>
              <a:solidFill>
                <a:srgbClr val="FFC000"/>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1"/>
      <p:bldP spid="11" grpId="0"/>
      <p:bldP spid="12" grpId="0"/>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1052736"/>
            <a:ext cx="8280920" cy="965665"/>
          </a:xfrm>
        </p:spPr>
        <p:txBody>
          <a:bodyPr/>
          <a:lstStyle/>
          <a:p>
            <a:pPr algn="ctr"/>
            <a:r>
              <a:rPr lang="fr-FR" dirty="0" smtClean="0">
                <a:solidFill>
                  <a:schemeClr val="bg1"/>
                </a:solidFill>
              </a:rPr>
              <a:t>Premier transistor</a:t>
            </a:r>
            <a:endParaRPr lang="fr-FR" dirty="0">
              <a:solidFill>
                <a:schemeClr val="bg1"/>
              </a:solidFill>
            </a:endParaRPr>
          </a:p>
        </p:txBody>
      </p:sp>
      <p:sp>
        <p:nvSpPr>
          <p:cNvPr id="3" name="Sous-titre 2"/>
          <p:cNvSpPr>
            <a:spLocks noGrp="1"/>
          </p:cNvSpPr>
          <p:nvPr>
            <p:ph type="subTitle" idx="1"/>
          </p:nvPr>
        </p:nvSpPr>
        <p:spPr>
          <a:xfrm>
            <a:off x="1475656" y="360040"/>
            <a:ext cx="6400800" cy="1268760"/>
          </a:xfrm>
        </p:spPr>
        <p:txBody>
          <a:bodyPr>
            <a:normAutofit/>
          </a:bodyPr>
          <a:lstStyle/>
          <a:p>
            <a:pPr algn="ctr"/>
            <a:r>
              <a:rPr lang="fr-FR" sz="6000" dirty="0" smtClean="0">
                <a:solidFill>
                  <a:srgbClr val="FF0000"/>
                </a:solidFill>
              </a:rPr>
              <a:t>1947</a:t>
            </a:r>
            <a:endParaRPr lang="fr-FR" sz="6000" dirty="0">
              <a:solidFill>
                <a:srgbClr val="FF0000"/>
              </a:solidFill>
            </a:endParaRPr>
          </a:p>
        </p:txBody>
      </p:sp>
      <p:sp>
        <p:nvSpPr>
          <p:cNvPr id="7" name="ZoneTexte 6"/>
          <p:cNvSpPr txBox="1"/>
          <p:nvPr/>
        </p:nvSpPr>
        <p:spPr>
          <a:xfrm>
            <a:off x="683568" y="5301208"/>
            <a:ext cx="7992888" cy="461665"/>
          </a:xfrm>
          <a:prstGeom prst="rect">
            <a:avLst/>
          </a:prstGeom>
          <a:noFill/>
        </p:spPr>
        <p:txBody>
          <a:bodyPr wrap="square" rtlCol="0">
            <a:spAutoFit/>
          </a:bodyPr>
          <a:lstStyle/>
          <a:p>
            <a:r>
              <a:rPr lang="fr-FR" sz="2400" dirty="0" smtClean="0">
                <a:solidFill>
                  <a:schemeClr val="bg1"/>
                </a:solidFill>
              </a:rPr>
              <a:t>Composant électronique essentiel en informatique</a:t>
            </a:r>
            <a:endParaRPr lang="fr-FR" sz="2400" dirty="0">
              <a:solidFill>
                <a:schemeClr val="bg1"/>
              </a:solidFill>
            </a:endParaRPr>
          </a:p>
        </p:txBody>
      </p:sp>
      <p:pic>
        <p:nvPicPr>
          <p:cNvPr id="14340" name="Picture 4" descr="1947 en science — Wikipédia"/>
          <p:cNvPicPr>
            <a:picLocks noChangeAspect="1" noChangeArrowheads="1"/>
          </p:cNvPicPr>
          <p:nvPr/>
        </p:nvPicPr>
        <p:blipFill>
          <a:blip r:embed="rId3" cstate="print"/>
          <a:srcRect/>
          <a:stretch>
            <a:fillRect/>
          </a:stretch>
        </p:blipFill>
        <p:spPr bwMode="auto">
          <a:xfrm>
            <a:off x="3203848" y="2132856"/>
            <a:ext cx="2571750" cy="298132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0"/>
            <a:ext cx="8280920" cy="965665"/>
          </a:xfrm>
        </p:spPr>
        <p:txBody>
          <a:bodyPr/>
          <a:lstStyle/>
          <a:p>
            <a:pPr algn="ctr"/>
            <a:r>
              <a:rPr lang="fr-FR" dirty="0" smtClean="0">
                <a:solidFill>
                  <a:schemeClr val="bg1"/>
                </a:solidFill>
              </a:rPr>
              <a:t>miniaturisation</a:t>
            </a:r>
            <a:endParaRPr lang="fr-FR" dirty="0">
              <a:solidFill>
                <a:schemeClr val="bg1"/>
              </a:solidFill>
            </a:endParaRPr>
          </a:p>
        </p:txBody>
      </p:sp>
      <p:pic>
        <p:nvPicPr>
          <p:cNvPr id="1026" name="Picture 2" descr="loi de Moore en informatique entre 1970 et 2010 | internet, … | jllesne |  Flickr"/>
          <p:cNvPicPr>
            <a:picLocks noChangeAspect="1" noChangeArrowheads="1"/>
          </p:cNvPicPr>
          <p:nvPr/>
        </p:nvPicPr>
        <p:blipFill>
          <a:blip r:embed="rId3" cstate="print"/>
          <a:srcRect/>
          <a:stretch>
            <a:fillRect/>
          </a:stretch>
        </p:blipFill>
        <p:spPr bwMode="auto">
          <a:xfrm>
            <a:off x="539552" y="980728"/>
            <a:ext cx="7737191" cy="5542694"/>
          </a:xfrm>
          <a:prstGeom prst="rect">
            <a:avLst/>
          </a:prstGeom>
          <a:noFill/>
          <a:ln w="9525">
            <a:noFill/>
            <a:miter lim="800000"/>
            <a:headEnd/>
            <a:tailEnd/>
          </a:ln>
        </p:spPr>
      </p:pic>
      <p:sp>
        <p:nvSpPr>
          <p:cNvPr id="7" name="ZoneTexte 6"/>
          <p:cNvSpPr txBox="1"/>
          <p:nvPr/>
        </p:nvSpPr>
        <p:spPr>
          <a:xfrm>
            <a:off x="6516216" y="5013176"/>
            <a:ext cx="2088232" cy="461665"/>
          </a:xfrm>
          <a:prstGeom prst="rect">
            <a:avLst/>
          </a:prstGeom>
          <a:noFill/>
        </p:spPr>
        <p:txBody>
          <a:bodyPr wrap="square" rtlCol="0">
            <a:spAutoFit/>
          </a:bodyPr>
          <a:lstStyle/>
          <a:p>
            <a:r>
              <a:rPr lang="fr-FR" sz="2400" dirty="0" smtClean="0">
                <a:solidFill>
                  <a:schemeClr val="bg1"/>
                </a:solidFill>
              </a:rPr>
              <a:t>Loi de Moore</a:t>
            </a:r>
            <a:endParaRPr lang="fr-FR" sz="24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1052736"/>
            <a:ext cx="8280920" cy="965665"/>
          </a:xfrm>
        </p:spPr>
        <p:txBody>
          <a:bodyPr/>
          <a:lstStyle/>
          <a:p>
            <a:pPr algn="ctr"/>
            <a:r>
              <a:rPr lang="fr-FR" dirty="0" smtClean="0">
                <a:solidFill>
                  <a:schemeClr val="bg1"/>
                </a:solidFill>
              </a:rPr>
              <a:t>Apollo Guidance Computer</a:t>
            </a:r>
            <a:endParaRPr lang="fr-FR" dirty="0">
              <a:solidFill>
                <a:schemeClr val="bg1"/>
              </a:solidFill>
            </a:endParaRPr>
          </a:p>
        </p:txBody>
      </p:sp>
      <p:sp>
        <p:nvSpPr>
          <p:cNvPr id="3" name="Sous-titre 2"/>
          <p:cNvSpPr>
            <a:spLocks noGrp="1"/>
          </p:cNvSpPr>
          <p:nvPr>
            <p:ph type="subTitle" idx="1"/>
          </p:nvPr>
        </p:nvSpPr>
        <p:spPr>
          <a:xfrm>
            <a:off x="1475656" y="432048"/>
            <a:ext cx="6400800" cy="1268760"/>
          </a:xfrm>
        </p:spPr>
        <p:txBody>
          <a:bodyPr>
            <a:normAutofit/>
          </a:bodyPr>
          <a:lstStyle/>
          <a:p>
            <a:pPr algn="ctr"/>
            <a:r>
              <a:rPr lang="fr-FR" sz="6000" dirty="0" smtClean="0">
                <a:solidFill>
                  <a:srgbClr val="FF0000"/>
                </a:solidFill>
              </a:rPr>
              <a:t>1967</a:t>
            </a:r>
            <a:endParaRPr lang="fr-FR" sz="6000" dirty="0">
              <a:solidFill>
                <a:srgbClr val="FF0000"/>
              </a:solidFill>
            </a:endParaRPr>
          </a:p>
        </p:txBody>
      </p:sp>
      <p:pic>
        <p:nvPicPr>
          <p:cNvPr id="11268" name="Picture 4" descr="https://history.nasa.gov/afj/ap07fj/pics/p11.jpg"/>
          <p:cNvPicPr>
            <a:picLocks noChangeAspect="1" noChangeArrowheads="1"/>
          </p:cNvPicPr>
          <p:nvPr/>
        </p:nvPicPr>
        <p:blipFill>
          <a:blip r:embed="rId3" cstate="print"/>
          <a:srcRect/>
          <a:stretch>
            <a:fillRect/>
          </a:stretch>
        </p:blipFill>
        <p:spPr bwMode="auto">
          <a:xfrm>
            <a:off x="1907704" y="2060848"/>
            <a:ext cx="1725930" cy="2097405"/>
          </a:xfrm>
          <a:prstGeom prst="rect">
            <a:avLst/>
          </a:prstGeom>
          <a:noFill/>
        </p:spPr>
      </p:pic>
      <p:sp>
        <p:nvSpPr>
          <p:cNvPr id="7" name="ZoneTexte 6"/>
          <p:cNvSpPr txBox="1"/>
          <p:nvPr/>
        </p:nvSpPr>
        <p:spPr>
          <a:xfrm>
            <a:off x="467544" y="4221088"/>
            <a:ext cx="7992888" cy="461665"/>
          </a:xfrm>
          <a:prstGeom prst="rect">
            <a:avLst/>
          </a:prstGeom>
          <a:noFill/>
        </p:spPr>
        <p:txBody>
          <a:bodyPr wrap="square" rtlCol="0">
            <a:spAutoFit/>
          </a:bodyPr>
          <a:lstStyle/>
          <a:p>
            <a:r>
              <a:rPr lang="fr-FR" sz="2400" dirty="0" smtClean="0">
                <a:solidFill>
                  <a:schemeClr val="bg1"/>
                </a:solidFill>
              </a:rPr>
              <a:t>Premier système embarqué de guidage :</a:t>
            </a:r>
            <a:endParaRPr lang="fr-FR" sz="2400" dirty="0">
              <a:solidFill>
                <a:schemeClr val="bg1"/>
              </a:solidFill>
            </a:endParaRPr>
          </a:p>
        </p:txBody>
      </p:sp>
      <p:pic>
        <p:nvPicPr>
          <p:cNvPr id="14338" name="Picture 2" descr="https://tpefusee.files.wordpress.com/2011/02/saturnv_apollo111.jpg"/>
          <p:cNvPicPr>
            <a:picLocks noChangeAspect="1" noChangeArrowheads="1"/>
          </p:cNvPicPr>
          <p:nvPr/>
        </p:nvPicPr>
        <p:blipFill>
          <a:blip r:embed="rId4" cstate="print"/>
          <a:srcRect l="30612" t="11880" r="29459" b="6041"/>
          <a:stretch>
            <a:fillRect/>
          </a:stretch>
        </p:blipFill>
        <p:spPr bwMode="auto">
          <a:xfrm>
            <a:off x="6516216" y="2132856"/>
            <a:ext cx="1617327" cy="4098600"/>
          </a:xfrm>
          <a:prstGeom prst="rect">
            <a:avLst/>
          </a:prstGeom>
          <a:noFill/>
        </p:spPr>
      </p:pic>
      <p:sp>
        <p:nvSpPr>
          <p:cNvPr id="11" name="ZoneTexte 10"/>
          <p:cNvSpPr txBox="1"/>
          <p:nvPr/>
        </p:nvSpPr>
        <p:spPr>
          <a:xfrm>
            <a:off x="539552" y="4725144"/>
            <a:ext cx="7992888" cy="461665"/>
          </a:xfrm>
          <a:prstGeom prst="rect">
            <a:avLst/>
          </a:prstGeom>
          <a:noFill/>
        </p:spPr>
        <p:txBody>
          <a:bodyPr wrap="square" rtlCol="0">
            <a:spAutoFit/>
          </a:bodyPr>
          <a:lstStyle/>
          <a:p>
            <a:pPr>
              <a:buFont typeface="Arial" pitchFamily="34" charset="0"/>
              <a:buChar char="•"/>
            </a:pPr>
            <a:r>
              <a:rPr lang="fr-FR" sz="2400" dirty="0" smtClean="0">
                <a:solidFill>
                  <a:schemeClr val="bg1"/>
                </a:solidFill>
              </a:rPr>
              <a:t> utilisé en temps réel</a:t>
            </a:r>
            <a:endParaRPr lang="fr-FR" sz="24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1052736"/>
            <a:ext cx="8280920" cy="965665"/>
          </a:xfrm>
        </p:spPr>
        <p:txBody>
          <a:bodyPr/>
          <a:lstStyle/>
          <a:p>
            <a:pPr algn="ctr"/>
            <a:r>
              <a:rPr lang="fr-FR" dirty="0" smtClean="0">
                <a:solidFill>
                  <a:schemeClr val="bg1"/>
                </a:solidFill>
              </a:rPr>
              <a:t>Apollo Guidance Computer</a:t>
            </a:r>
            <a:endParaRPr lang="fr-FR" dirty="0">
              <a:solidFill>
                <a:schemeClr val="bg1"/>
              </a:solidFill>
            </a:endParaRPr>
          </a:p>
        </p:txBody>
      </p:sp>
      <p:sp>
        <p:nvSpPr>
          <p:cNvPr id="3" name="Sous-titre 2"/>
          <p:cNvSpPr>
            <a:spLocks noGrp="1"/>
          </p:cNvSpPr>
          <p:nvPr>
            <p:ph type="subTitle" idx="1"/>
          </p:nvPr>
        </p:nvSpPr>
        <p:spPr>
          <a:xfrm>
            <a:off x="1475656" y="432048"/>
            <a:ext cx="6400800" cy="1268760"/>
          </a:xfrm>
        </p:spPr>
        <p:txBody>
          <a:bodyPr>
            <a:normAutofit/>
          </a:bodyPr>
          <a:lstStyle/>
          <a:p>
            <a:pPr algn="ctr"/>
            <a:r>
              <a:rPr lang="fr-FR" sz="6000" dirty="0" smtClean="0">
                <a:solidFill>
                  <a:srgbClr val="FF0000"/>
                </a:solidFill>
              </a:rPr>
              <a:t>1967</a:t>
            </a:r>
            <a:endParaRPr lang="fr-FR" sz="6000" dirty="0">
              <a:solidFill>
                <a:srgbClr val="FF0000"/>
              </a:solidFill>
            </a:endParaRPr>
          </a:p>
        </p:txBody>
      </p:sp>
      <p:pic>
        <p:nvPicPr>
          <p:cNvPr id="11268" name="Picture 4" descr="https://history.nasa.gov/afj/ap07fj/pics/p11.jpg"/>
          <p:cNvPicPr>
            <a:picLocks noChangeAspect="1" noChangeArrowheads="1"/>
          </p:cNvPicPr>
          <p:nvPr/>
        </p:nvPicPr>
        <p:blipFill>
          <a:blip r:embed="rId3" cstate="print"/>
          <a:srcRect/>
          <a:stretch>
            <a:fillRect/>
          </a:stretch>
        </p:blipFill>
        <p:spPr bwMode="auto">
          <a:xfrm>
            <a:off x="1907704" y="2060848"/>
            <a:ext cx="1725930" cy="2097405"/>
          </a:xfrm>
          <a:prstGeom prst="rect">
            <a:avLst/>
          </a:prstGeom>
          <a:noFill/>
        </p:spPr>
      </p:pic>
      <p:sp>
        <p:nvSpPr>
          <p:cNvPr id="7" name="ZoneTexte 6"/>
          <p:cNvSpPr txBox="1"/>
          <p:nvPr/>
        </p:nvSpPr>
        <p:spPr>
          <a:xfrm>
            <a:off x="467544" y="4221088"/>
            <a:ext cx="7992888" cy="461665"/>
          </a:xfrm>
          <a:prstGeom prst="rect">
            <a:avLst/>
          </a:prstGeom>
          <a:noFill/>
        </p:spPr>
        <p:txBody>
          <a:bodyPr wrap="square" rtlCol="0">
            <a:spAutoFit/>
          </a:bodyPr>
          <a:lstStyle/>
          <a:p>
            <a:r>
              <a:rPr lang="fr-FR" sz="2400" dirty="0" smtClean="0">
                <a:solidFill>
                  <a:schemeClr val="bg1"/>
                </a:solidFill>
              </a:rPr>
              <a:t>Premier système embarqué de guidage :</a:t>
            </a:r>
            <a:endParaRPr lang="fr-FR" sz="2400" dirty="0">
              <a:solidFill>
                <a:schemeClr val="bg1"/>
              </a:solidFill>
            </a:endParaRPr>
          </a:p>
        </p:txBody>
      </p:sp>
      <p:sp>
        <p:nvSpPr>
          <p:cNvPr id="8" name="ZoneTexte 7"/>
          <p:cNvSpPr txBox="1"/>
          <p:nvPr/>
        </p:nvSpPr>
        <p:spPr>
          <a:xfrm>
            <a:off x="539552" y="4725144"/>
            <a:ext cx="7992888" cy="461665"/>
          </a:xfrm>
          <a:prstGeom prst="rect">
            <a:avLst/>
          </a:prstGeom>
          <a:noFill/>
        </p:spPr>
        <p:txBody>
          <a:bodyPr wrap="square" rtlCol="0">
            <a:spAutoFit/>
          </a:bodyPr>
          <a:lstStyle/>
          <a:p>
            <a:pPr>
              <a:buFont typeface="Arial" pitchFamily="34" charset="0"/>
              <a:buChar char="•"/>
            </a:pPr>
            <a:r>
              <a:rPr lang="fr-FR" sz="2400" dirty="0" smtClean="0">
                <a:solidFill>
                  <a:schemeClr val="bg1"/>
                </a:solidFill>
              </a:rPr>
              <a:t> utilisé en temps </a:t>
            </a:r>
            <a:r>
              <a:rPr lang="fr-FR" sz="2400" dirty="0" smtClean="0">
                <a:solidFill>
                  <a:schemeClr val="bg1"/>
                </a:solidFill>
              </a:rPr>
              <a:t>réel</a:t>
            </a:r>
            <a:endParaRPr lang="fr-FR" sz="2400" dirty="0">
              <a:solidFill>
                <a:schemeClr val="bg1"/>
              </a:solidFill>
            </a:endParaRPr>
          </a:p>
        </p:txBody>
      </p:sp>
      <p:sp>
        <p:nvSpPr>
          <p:cNvPr id="9" name="ZoneTexte 8"/>
          <p:cNvSpPr txBox="1"/>
          <p:nvPr/>
        </p:nvSpPr>
        <p:spPr>
          <a:xfrm>
            <a:off x="539552" y="5229200"/>
            <a:ext cx="7992888" cy="461665"/>
          </a:xfrm>
          <a:prstGeom prst="rect">
            <a:avLst/>
          </a:prstGeom>
          <a:noFill/>
        </p:spPr>
        <p:txBody>
          <a:bodyPr wrap="square" rtlCol="0">
            <a:spAutoFit/>
          </a:bodyPr>
          <a:lstStyle/>
          <a:p>
            <a:pPr>
              <a:buFont typeface="Arial" pitchFamily="34" charset="0"/>
              <a:buChar char="•"/>
            </a:pPr>
            <a:r>
              <a:rPr lang="fr-FR" sz="2400" dirty="0" smtClean="0">
                <a:solidFill>
                  <a:schemeClr val="bg1"/>
                </a:solidFill>
              </a:rPr>
              <a:t> fourni des informations de vol</a:t>
            </a:r>
            <a:endParaRPr lang="fr-FR" sz="2400" dirty="0">
              <a:solidFill>
                <a:schemeClr val="bg1"/>
              </a:solidFill>
            </a:endParaRPr>
          </a:p>
        </p:txBody>
      </p:sp>
      <p:sp>
        <p:nvSpPr>
          <p:cNvPr id="10" name="ZoneTexte 9"/>
          <p:cNvSpPr txBox="1"/>
          <p:nvPr/>
        </p:nvSpPr>
        <p:spPr>
          <a:xfrm>
            <a:off x="539552" y="5733256"/>
            <a:ext cx="7992888" cy="461665"/>
          </a:xfrm>
          <a:prstGeom prst="rect">
            <a:avLst/>
          </a:prstGeom>
          <a:noFill/>
        </p:spPr>
        <p:txBody>
          <a:bodyPr wrap="square" rtlCol="0">
            <a:spAutoFit/>
          </a:bodyPr>
          <a:lstStyle/>
          <a:p>
            <a:pPr>
              <a:buFont typeface="Arial" pitchFamily="34" charset="0"/>
              <a:buChar char="•"/>
            </a:pPr>
            <a:r>
              <a:rPr lang="fr-FR" sz="2400" dirty="0" smtClean="0">
                <a:solidFill>
                  <a:schemeClr val="bg1"/>
                </a:solidFill>
              </a:rPr>
              <a:t> contrôle des fonctions de navigation</a:t>
            </a:r>
            <a:endParaRPr lang="fr-FR" sz="2400" dirty="0">
              <a:solidFill>
                <a:schemeClr val="bg1"/>
              </a:solidFill>
            </a:endParaRPr>
          </a:p>
        </p:txBody>
      </p:sp>
      <p:pic>
        <p:nvPicPr>
          <p:cNvPr id="14338" name="Picture 2" descr="https://tpefusee.files.wordpress.com/2011/02/saturnv_apollo111.jpg"/>
          <p:cNvPicPr>
            <a:picLocks noChangeAspect="1" noChangeArrowheads="1"/>
          </p:cNvPicPr>
          <p:nvPr/>
        </p:nvPicPr>
        <p:blipFill>
          <a:blip r:embed="rId4" cstate="print"/>
          <a:srcRect l="30612" t="11880" r="29459" b="6041"/>
          <a:stretch>
            <a:fillRect/>
          </a:stretch>
        </p:blipFill>
        <p:spPr bwMode="auto">
          <a:xfrm>
            <a:off x="6516216" y="2132856"/>
            <a:ext cx="1617327" cy="4098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1052736"/>
            <a:ext cx="8280920" cy="965665"/>
          </a:xfrm>
        </p:spPr>
        <p:txBody>
          <a:bodyPr/>
          <a:lstStyle/>
          <a:p>
            <a:pPr algn="ctr"/>
            <a:r>
              <a:rPr lang="fr-FR" dirty="0" smtClean="0">
                <a:solidFill>
                  <a:schemeClr val="bg1"/>
                </a:solidFill>
              </a:rPr>
              <a:t>Interface Homme Machine</a:t>
            </a:r>
            <a:endParaRPr lang="fr-FR" dirty="0">
              <a:solidFill>
                <a:schemeClr val="bg1"/>
              </a:solidFill>
            </a:endParaRPr>
          </a:p>
        </p:txBody>
      </p:sp>
      <p:sp>
        <p:nvSpPr>
          <p:cNvPr id="3" name="Sous-titre 2"/>
          <p:cNvSpPr>
            <a:spLocks noGrp="1"/>
          </p:cNvSpPr>
          <p:nvPr>
            <p:ph type="subTitle" idx="1"/>
          </p:nvPr>
        </p:nvSpPr>
        <p:spPr>
          <a:xfrm>
            <a:off x="1475656" y="432048"/>
            <a:ext cx="6400800" cy="1268760"/>
          </a:xfrm>
        </p:spPr>
        <p:txBody>
          <a:bodyPr>
            <a:normAutofit/>
          </a:bodyPr>
          <a:lstStyle/>
          <a:p>
            <a:pPr algn="ctr"/>
            <a:r>
              <a:rPr lang="fr-FR" sz="6000" dirty="0" smtClean="0">
                <a:solidFill>
                  <a:srgbClr val="FF0000"/>
                </a:solidFill>
              </a:rPr>
              <a:t>1968</a:t>
            </a:r>
            <a:endParaRPr lang="fr-FR" sz="6000" dirty="0">
              <a:solidFill>
                <a:srgbClr val="FF0000"/>
              </a:solidFill>
            </a:endParaRPr>
          </a:p>
        </p:txBody>
      </p:sp>
      <p:sp>
        <p:nvSpPr>
          <p:cNvPr id="7" name="ZoneTexte 6"/>
          <p:cNvSpPr txBox="1"/>
          <p:nvPr/>
        </p:nvSpPr>
        <p:spPr>
          <a:xfrm>
            <a:off x="1043608" y="5733256"/>
            <a:ext cx="7525344" cy="461665"/>
          </a:xfrm>
          <a:prstGeom prst="rect">
            <a:avLst/>
          </a:prstGeom>
          <a:noFill/>
        </p:spPr>
        <p:txBody>
          <a:bodyPr wrap="square" rtlCol="0">
            <a:spAutoFit/>
          </a:bodyPr>
          <a:lstStyle/>
          <a:p>
            <a:r>
              <a:rPr lang="fr-FR" sz="2400" dirty="0" smtClean="0">
                <a:solidFill>
                  <a:schemeClr val="bg1"/>
                </a:solidFill>
              </a:rPr>
              <a:t>Interactivité entre un programme et un utilisateur</a:t>
            </a:r>
            <a:endParaRPr lang="fr-FR" sz="2400" dirty="0">
              <a:solidFill>
                <a:schemeClr val="bg1"/>
              </a:solidFill>
            </a:endParaRPr>
          </a:p>
        </p:txBody>
      </p:sp>
      <p:pic>
        <p:nvPicPr>
          <p:cNvPr id="2050" name="Picture 2" descr="Douglas Engelbart | The Old and The New"/>
          <p:cNvPicPr>
            <a:picLocks noChangeAspect="1" noChangeArrowheads="1"/>
          </p:cNvPicPr>
          <p:nvPr/>
        </p:nvPicPr>
        <p:blipFill>
          <a:blip r:embed="rId3" cstate="print"/>
          <a:srcRect/>
          <a:stretch>
            <a:fillRect/>
          </a:stretch>
        </p:blipFill>
        <p:spPr bwMode="auto">
          <a:xfrm>
            <a:off x="1907704" y="1988840"/>
            <a:ext cx="4896544" cy="36703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1052736"/>
            <a:ext cx="8280920" cy="965665"/>
          </a:xfrm>
        </p:spPr>
        <p:txBody>
          <a:bodyPr/>
          <a:lstStyle/>
          <a:p>
            <a:pPr algn="ctr"/>
            <a:r>
              <a:rPr lang="fr-FR" dirty="0" smtClean="0">
                <a:solidFill>
                  <a:schemeClr val="bg1"/>
                </a:solidFill>
              </a:rPr>
              <a:t>Interface Homme Machine</a:t>
            </a:r>
            <a:endParaRPr lang="fr-FR" dirty="0">
              <a:solidFill>
                <a:schemeClr val="bg1"/>
              </a:solidFill>
            </a:endParaRPr>
          </a:p>
        </p:txBody>
      </p:sp>
      <p:sp>
        <p:nvSpPr>
          <p:cNvPr id="3" name="Sous-titre 2"/>
          <p:cNvSpPr>
            <a:spLocks noGrp="1"/>
          </p:cNvSpPr>
          <p:nvPr>
            <p:ph type="subTitle" idx="1"/>
          </p:nvPr>
        </p:nvSpPr>
        <p:spPr>
          <a:xfrm>
            <a:off x="1475656" y="432048"/>
            <a:ext cx="6400800" cy="1268760"/>
          </a:xfrm>
        </p:spPr>
        <p:txBody>
          <a:bodyPr>
            <a:normAutofit/>
          </a:bodyPr>
          <a:lstStyle/>
          <a:p>
            <a:pPr algn="ctr"/>
            <a:r>
              <a:rPr lang="fr-FR" sz="6000" dirty="0" smtClean="0">
                <a:solidFill>
                  <a:srgbClr val="FF0000"/>
                </a:solidFill>
              </a:rPr>
              <a:t>1968</a:t>
            </a:r>
            <a:endParaRPr lang="fr-FR" sz="6000" dirty="0">
              <a:solidFill>
                <a:srgbClr val="FF0000"/>
              </a:solidFill>
            </a:endParaRPr>
          </a:p>
        </p:txBody>
      </p:sp>
      <p:sp>
        <p:nvSpPr>
          <p:cNvPr id="7" name="ZoneTexte 6"/>
          <p:cNvSpPr txBox="1"/>
          <p:nvPr/>
        </p:nvSpPr>
        <p:spPr>
          <a:xfrm>
            <a:off x="1043608" y="5949280"/>
            <a:ext cx="7525344" cy="461665"/>
          </a:xfrm>
          <a:prstGeom prst="rect">
            <a:avLst/>
          </a:prstGeom>
          <a:noFill/>
        </p:spPr>
        <p:txBody>
          <a:bodyPr wrap="square" rtlCol="0">
            <a:spAutoFit/>
          </a:bodyPr>
          <a:lstStyle/>
          <a:p>
            <a:r>
              <a:rPr lang="fr-FR" sz="2400" dirty="0" smtClean="0">
                <a:solidFill>
                  <a:schemeClr val="bg1"/>
                </a:solidFill>
              </a:rPr>
              <a:t>Interactivité entre un programme et un utilisateur</a:t>
            </a:r>
            <a:endParaRPr lang="fr-FR" sz="2400" dirty="0">
              <a:solidFill>
                <a:schemeClr val="bg1"/>
              </a:solidFill>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097" name="Object 1"/>
          <p:cNvGraphicFramePr>
            <a:graphicFrameLocks noChangeAspect="1"/>
          </p:cNvGraphicFramePr>
          <p:nvPr/>
        </p:nvGraphicFramePr>
        <p:xfrm>
          <a:off x="1475656" y="1916832"/>
          <a:ext cx="5904656" cy="3981983"/>
        </p:xfrm>
        <a:graphic>
          <a:graphicData uri="http://schemas.openxmlformats.org/presentationml/2006/ole">
            <p:oleObj spid="_x0000_s4097" name="Image bitmap" r:id="rId4" imgW="3067478" imgH="2076740" progId="Paint.Picture">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1052736"/>
            <a:ext cx="8280920" cy="965665"/>
          </a:xfrm>
        </p:spPr>
        <p:txBody>
          <a:bodyPr/>
          <a:lstStyle/>
          <a:p>
            <a:pPr algn="ctr"/>
            <a:r>
              <a:rPr lang="fr-FR" dirty="0" smtClean="0">
                <a:solidFill>
                  <a:schemeClr val="bg1"/>
                </a:solidFill>
              </a:rPr>
              <a:t>Processeurs C4004</a:t>
            </a:r>
            <a:endParaRPr lang="fr-FR" dirty="0">
              <a:solidFill>
                <a:schemeClr val="bg1"/>
              </a:solidFill>
            </a:endParaRPr>
          </a:p>
        </p:txBody>
      </p:sp>
      <p:sp>
        <p:nvSpPr>
          <p:cNvPr id="3" name="Sous-titre 2"/>
          <p:cNvSpPr>
            <a:spLocks noGrp="1"/>
          </p:cNvSpPr>
          <p:nvPr>
            <p:ph type="subTitle" idx="1"/>
          </p:nvPr>
        </p:nvSpPr>
        <p:spPr>
          <a:xfrm>
            <a:off x="1475656" y="360040"/>
            <a:ext cx="6400800" cy="1052736"/>
          </a:xfrm>
        </p:spPr>
        <p:txBody>
          <a:bodyPr>
            <a:normAutofit/>
          </a:bodyPr>
          <a:lstStyle/>
          <a:p>
            <a:pPr algn="ctr"/>
            <a:r>
              <a:rPr lang="fr-FR" sz="6000" dirty="0" smtClean="0">
                <a:solidFill>
                  <a:srgbClr val="FF0000"/>
                </a:solidFill>
              </a:rPr>
              <a:t>1971</a:t>
            </a:r>
            <a:endParaRPr lang="fr-FR" sz="6000" dirty="0">
              <a:solidFill>
                <a:srgbClr val="FF0000"/>
              </a:solidFill>
            </a:endParaRPr>
          </a:p>
        </p:txBody>
      </p:sp>
      <p:sp>
        <p:nvSpPr>
          <p:cNvPr id="7" name="ZoneTexte 6"/>
          <p:cNvSpPr txBox="1"/>
          <p:nvPr/>
        </p:nvSpPr>
        <p:spPr>
          <a:xfrm>
            <a:off x="1475656" y="5301208"/>
            <a:ext cx="7992888" cy="461665"/>
          </a:xfrm>
          <a:prstGeom prst="rect">
            <a:avLst/>
          </a:prstGeom>
          <a:noFill/>
        </p:spPr>
        <p:txBody>
          <a:bodyPr wrap="square" rtlCol="0">
            <a:spAutoFit/>
          </a:bodyPr>
          <a:lstStyle/>
          <a:p>
            <a:r>
              <a:rPr lang="fr-FR" sz="2400" dirty="0" smtClean="0">
                <a:solidFill>
                  <a:schemeClr val="bg1"/>
                </a:solidFill>
              </a:rPr>
              <a:t>Premiers processeurs commercialisés</a:t>
            </a:r>
            <a:endParaRPr lang="fr-FR" sz="2400" dirty="0">
              <a:solidFill>
                <a:schemeClr val="bg1"/>
              </a:solidFill>
            </a:endParaRPr>
          </a:p>
        </p:txBody>
      </p:sp>
      <p:pic>
        <p:nvPicPr>
          <p:cNvPr id="33794" name="Picture 2" descr="https://upload.wikimedia.org/wikipedia/commons/thumb/5/55/Intel_C4004.jpg/1920px-Intel_C4004.jpg"/>
          <p:cNvPicPr>
            <a:picLocks noChangeAspect="1" noChangeArrowheads="1"/>
          </p:cNvPicPr>
          <p:nvPr/>
        </p:nvPicPr>
        <p:blipFill>
          <a:blip r:embed="rId3" cstate="print"/>
          <a:srcRect/>
          <a:stretch>
            <a:fillRect/>
          </a:stretch>
        </p:blipFill>
        <p:spPr bwMode="auto">
          <a:xfrm>
            <a:off x="2267744" y="2087096"/>
            <a:ext cx="4389120" cy="292608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1052736"/>
            <a:ext cx="8280920" cy="965665"/>
          </a:xfrm>
        </p:spPr>
        <p:txBody>
          <a:bodyPr/>
          <a:lstStyle/>
          <a:p>
            <a:pPr algn="ctr"/>
            <a:r>
              <a:rPr lang="fr-FR" dirty="0" smtClean="0">
                <a:solidFill>
                  <a:schemeClr val="bg1"/>
                </a:solidFill>
              </a:rPr>
              <a:t>Premier objet connecté</a:t>
            </a:r>
            <a:endParaRPr lang="fr-FR" dirty="0">
              <a:solidFill>
                <a:schemeClr val="bg1"/>
              </a:solidFill>
            </a:endParaRPr>
          </a:p>
        </p:txBody>
      </p:sp>
      <p:sp>
        <p:nvSpPr>
          <p:cNvPr id="3" name="Sous-titre 2"/>
          <p:cNvSpPr>
            <a:spLocks noGrp="1"/>
          </p:cNvSpPr>
          <p:nvPr>
            <p:ph type="subTitle" idx="1"/>
          </p:nvPr>
        </p:nvSpPr>
        <p:spPr>
          <a:xfrm>
            <a:off x="1475656" y="360040"/>
            <a:ext cx="6400800" cy="1052736"/>
          </a:xfrm>
        </p:spPr>
        <p:txBody>
          <a:bodyPr>
            <a:normAutofit/>
          </a:bodyPr>
          <a:lstStyle/>
          <a:p>
            <a:pPr algn="ctr"/>
            <a:r>
              <a:rPr lang="fr-FR" sz="6000" dirty="0" smtClean="0">
                <a:solidFill>
                  <a:srgbClr val="FF0000"/>
                </a:solidFill>
              </a:rPr>
              <a:t>1982</a:t>
            </a:r>
            <a:endParaRPr lang="fr-FR" sz="6000" dirty="0">
              <a:solidFill>
                <a:srgbClr val="FF0000"/>
              </a:solidFill>
            </a:endParaRPr>
          </a:p>
        </p:txBody>
      </p:sp>
      <p:sp>
        <p:nvSpPr>
          <p:cNvPr id="7" name="ZoneTexte 6"/>
          <p:cNvSpPr txBox="1"/>
          <p:nvPr/>
        </p:nvSpPr>
        <p:spPr>
          <a:xfrm>
            <a:off x="467544" y="4941168"/>
            <a:ext cx="8388424" cy="830997"/>
          </a:xfrm>
          <a:prstGeom prst="rect">
            <a:avLst/>
          </a:prstGeom>
          <a:noFill/>
        </p:spPr>
        <p:txBody>
          <a:bodyPr wrap="square" rtlCol="0">
            <a:spAutoFit/>
          </a:bodyPr>
          <a:lstStyle/>
          <a:p>
            <a:r>
              <a:rPr lang="fr-FR" sz="2400" dirty="0" smtClean="0">
                <a:solidFill>
                  <a:schemeClr val="bg1"/>
                </a:solidFill>
              </a:rPr>
              <a:t>4 étudiants de l’Université de </a:t>
            </a:r>
            <a:r>
              <a:rPr lang="fr-FR" sz="2400" dirty="0" smtClean="0">
                <a:solidFill>
                  <a:schemeClr val="bg1"/>
                </a:solidFill>
              </a:rPr>
              <a:t>Pittsburg </a:t>
            </a:r>
            <a:r>
              <a:rPr lang="fr-FR" sz="2400" dirty="0" smtClean="0">
                <a:solidFill>
                  <a:schemeClr val="bg1"/>
                </a:solidFill>
              </a:rPr>
              <a:t>installent des capteurs dans un distributeur et le relient à ARPANET. </a:t>
            </a:r>
            <a:endParaRPr lang="fr-FR" sz="2400" dirty="0">
              <a:solidFill>
                <a:schemeClr val="bg1"/>
              </a:solidFill>
            </a:endParaRPr>
          </a:p>
        </p:txBody>
      </p:sp>
      <p:pic>
        <p:nvPicPr>
          <p:cNvPr id="4098" name="Picture 2" descr="Résultat de recherche d'images pour &quot;distributeur de coca-cola connecté  de CArnegie  mellon&quot;"/>
          <p:cNvPicPr>
            <a:picLocks noChangeAspect="1" noChangeArrowheads="1"/>
          </p:cNvPicPr>
          <p:nvPr/>
        </p:nvPicPr>
        <p:blipFill>
          <a:blip r:embed="rId3" cstate="print"/>
          <a:srcRect/>
          <a:stretch>
            <a:fillRect/>
          </a:stretch>
        </p:blipFill>
        <p:spPr bwMode="auto">
          <a:xfrm>
            <a:off x="2195736" y="1988840"/>
            <a:ext cx="5080000" cy="2857500"/>
          </a:xfrm>
          <a:prstGeom prst="rect">
            <a:avLst/>
          </a:prstGeom>
          <a:noFill/>
        </p:spPr>
      </p:pic>
      <p:sp>
        <p:nvSpPr>
          <p:cNvPr id="10" name="ZoneTexte 9"/>
          <p:cNvSpPr txBox="1"/>
          <p:nvPr/>
        </p:nvSpPr>
        <p:spPr>
          <a:xfrm>
            <a:off x="395536" y="5589240"/>
            <a:ext cx="8388424" cy="1077218"/>
          </a:xfrm>
          <a:prstGeom prst="rect">
            <a:avLst/>
          </a:prstGeom>
          <a:noFill/>
        </p:spPr>
        <p:txBody>
          <a:bodyPr wrap="square" rtlCol="0">
            <a:spAutoFit/>
          </a:bodyPr>
          <a:lstStyle/>
          <a:p>
            <a:r>
              <a:rPr lang="fr-FR" sz="4000" dirty="0" smtClean="0">
                <a:solidFill>
                  <a:srgbClr val="FF0000"/>
                </a:solidFill>
              </a:rPr>
              <a:t>1999</a:t>
            </a:r>
            <a:r>
              <a:rPr lang="fr-FR" sz="2400" dirty="0" smtClean="0">
                <a:solidFill>
                  <a:schemeClr val="bg1"/>
                </a:solidFill>
              </a:rPr>
              <a:t> : invention de l’appellation </a:t>
            </a:r>
            <a:r>
              <a:rPr lang="fr-FR" sz="2400" b="1" dirty="0" smtClean="0">
                <a:solidFill>
                  <a:schemeClr val="bg1"/>
                </a:solidFill>
                <a:latin typeface="Times New Roman" pitchFamily="18" charset="0"/>
                <a:cs typeface="Times New Roman" pitchFamily="18" charset="0"/>
              </a:rPr>
              <a:t>Internet des objets (Internet of </a:t>
            </a:r>
            <a:r>
              <a:rPr lang="fr-FR" sz="2400" b="1" dirty="0" err="1" smtClean="0">
                <a:solidFill>
                  <a:schemeClr val="bg1"/>
                </a:solidFill>
                <a:latin typeface="Times New Roman" pitchFamily="18" charset="0"/>
                <a:cs typeface="Times New Roman" pitchFamily="18" charset="0"/>
              </a:rPr>
              <a:t>Things</a:t>
            </a:r>
            <a:r>
              <a:rPr lang="fr-FR" sz="2400" b="1" dirty="0" smtClean="0">
                <a:solidFill>
                  <a:schemeClr val="bg1"/>
                </a:solidFill>
                <a:latin typeface="Times New Roman" pitchFamily="18" charset="0"/>
                <a:cs typeface="Times New Roman" pitchFamily="18" charset="0"/>
              </a:rPr>
              <a:t> :  « </a:t>
            </a:r>
            <a:r>
              <a:rPr lang="fr-FR" sz="2400" b="1" dirty="0" err="1" smtClean="0">
                <a:solidFill>
                  <a:schemeClr val="bg1"/>
                </a:solidFill>
                <a:latin typeface="Times New Roman" pitchFamily="18" charset="0"/>
                <a:cs typeface="Times New Roman" pitchFamily="18" charset="0"/>
              </a:rPr>
              <a:t>IoT</a:t>
            </a:r>
            <a:r>
              <a:rPr lang="fr-FR" sz="2400" b="1" dirty="0" smtClean="0">
                <a:solidFill>
                  <a:schemeClr val="bg1"/>
                </a:solidFill>
                <a:latin typeface="Times New Roman" pitchFamily="18" charset="0"/>
                <a:cs typeface="Times New Roman" pitchFamily="18" charset="0"/>
              </a:rPr>
              <a:t> »)</a:t>
            </a:r>
            <a:endParaRPr lang="fr-FR"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197</TotalTime>
  <Words>1048</Words>
  <Application>Microsoft Office PowerPoint</Application>
  <PresentationFormat>Affichage à l'écran (4:3)</PresentationFormat>
  <Paragraphs>123</Paragraphs>
  <Slides>14</Slides>
  <Notes>14</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14</vt:i4>
      </vt:variant>
    </vt:vector>
  </HeadingPairs>
  <TitlesOfParts>
    <vt:vector size="16" baseType="lpstr">
      <vt:lpstr>Débit</vt:lpstr>
      <vt:lpstr>Image Paintbrush</vt:lpstr>
      <vt:lpstr>Informatique Embarquée Objets Connectés</vt:lpstr>
      <vt:lpstr>Premier transistor</vt:lpstr>
      <vt:lpstr>miniaturisation</vt:lpstr>
      <vt:lpstr>Apollo Guidance Computer</vt:lpstr>
      <vt:lpstr>Apollo Guidance Computer</vt:lpstr>
      <vt:lpstr>Interface Homme Machine</vt:lpstr>
      <vt:lpstr>Interface Homme Machine</vt:lpstr>
      <vt:lpstr>Processeurs C4004</vt:lpstr>
      <vt:lpstr>Premier objet connecté</vt:lpstr>
      <vt:lpstr>Airbus A320</vt:lpstr>
      <vt:lpstr>Métro sans conducteur</vt:lpstr>
      <vt:lpstr>Premier smartphone</vt:lpstr>
      <vt:lpstr>Arrivée de l’Iphone</vt:lpstr>
      <vt:lpstr>2016 : Premier virus de l’internet des objets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Informatique Embarquée Objets Connectés</dc:title>
  <dc:creator>johan</dc:creator>
  <cp:lastModifiedBy>Johan Monteillet</cp:lastModifiedBy>
  <cp:revision>27</cp:revision>
  <dcterms:created xsi:type="dcterms:W3CDTF">2019-06-30T13:36:42Z</dcterms:created>
  <dcterms:modified xsi:type="dcterms:W3CDTF">2020-10-29T10:52:22Z</dcterms:modified>
</cp:coreProperties>
</file>